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comment1.xml" ContentType="application/vnd.openxmlformats-officedocument.presentationml.comments+xml"/>
  <Override PartName="/ppt/comments/comment2.xml" ContentType="application/vnd.openxmlformats-officedocument.presentationml.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sldIdLst>
    <p:sldId id="256" r:id="rId2"/>
    <p:sldId id="257" r:id="rId3"/>
    <p:sldId id="261" r:id="rId4"/>
    <p:sldId id="270" r:id="rId5"/>
    <p:sldId id="265" r:id="rId6"/>
    <p:sldId id="275" r:id="rId7"/>
    <p:sldId id="268" r:id="rId8"/>
    <p:sldId id="273" r:id="rId9"/>
    <p:sldId id="289" r:id="rId10"/>
    <p:sldId id="271" r:id="rId11"/>
    <p:sldId id="279" r:id="rId12"/>
    <p:sldId id="280" r:id="rId13"/>
    <p:sldId id="281" r:id="rId14"/>
    <p:sldId id="264" r:id="rId15"/>
    <p:sldId id="282" r:id="rId16"/>
    <p:sldId id="283" r:id="rId17"/>
    <p:sldId id="266" r:id="rId18"/>
    <p:sldId id="302" r:id="rId19"/>
    <p:sldId id="260" r:id="rId20"/>
    <p:sldId id="262" r:id="rId21"/>
    <p:sldId id="267" r:id="rId22"/>
    <p:sldId id="298" r:id="rId23"/>
    <p:sldId id="299" r:id="rId24"/>
    <p:sldId id="258" r:id="rId25"/>
    <p:sldId id="300" r:id="rId26"/>
    <p:sldId id="288" r:id="rId27"/>
    <p:sldId id="287" r:id="rId28"/>
    <p:sldId id="286" r:id="rId29"/>
    <p:sldId id="285" r:id="rId30"/>
    <p:sldId id="291" r:id="rId31"/>
    <p:sldId id="294" r:id="rId32"/>
    <p:sldId id="296" r:id="rId33"/>
    <p:sldId id="284" r:id="rId34"/>
    <p:sldId id="277" r:id="rId35"/>
    <p:sldId id="259" r:id="rId36"/>
    <p:sldId id="27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uhan, Ratika" initials="CR" lastIdx="3" clrIdx="0">
    <p:extLst>
      <p:ext uri="{19B8F6BF-5375-455C-9EA6-DF929625EA0E}">
        <p15:presenceInfo xmlns:p15="http://schemas.microsoft.com/office/powerpoint/2012/main" userId="S::rchauhan@adler.edu::c8992ed5-bf2d-4205-add7-4672f175e96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166" d="100"/>
          <a:sy n="166" d="100"/>
        </p:scale>
        <p:origin x="96" y="17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8-11T18:44:08.245" idx="2">
    <p:pos x="43" y="30"/>
    <p:text>Can remove the complete analysis slides. Depending on the scope we put for final slide</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8-11T18:45:27.727" idx="3">
    <p:pos x="36" y="10"/>
    <p:text>Can remove the complete analysis slides. Depending on the scope we put for final slide</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4F1339-8B99-44FF-9D2E-673CF073EB5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048A15C-F8B8-4C87-8FE7-EBD0823009AA}">
      <dgm:prSet/>
      <dgm:spPr/>
      <dgm:t>
        <a:bodyPr/>
        <a:lstStyle/>
        <a:p>
          <a:r>
            <a:rPr lang="en-US"/>
            <a:t>GDP - Kaggle</a:t>
          </a:r>
        </a:p>
      </dgm:t>
    </dgm:pt>
    <dgm:pt modelId="{5766EF2D-AA9A-44F4-A11E-4D863162E109}" type="parTrans" cxnId="{A8D7215E-A196-45B4-A454-6918529A7584}">
      <dgm:prSet/>
      <dgm:spPr/>
      <dgm:t>
        <a:bodyPr/>
        <a:lstStyle/>
        <a:p>
          <a:endParaRPr lang="en-US"/>
        </a:p>
      </dgm:t>
    </dgm:pt>
    <dgm:pt modelId="{CFD69F30-0E9B-4EAE-837F-34817CB5B3C3}" type="sibTrans" cxnId="{A8D7215E-A196-45B4-A454-6918529A7584}">
      <dgm:prSet/>
      <dgm:spPr/>
      <dgm:t>
        <a:bodyPr/>
        <a:lstStyle/>
        <a:p>
          <a:endParaRPr lang="en-US"/>
        </a:p>
      </dgm:t>
    </dgm:pt>
    <dgm:pt modelId="{B3800A03-81E7-456A-A261-EE8AF3B4A3B4}">
      <dgm:prSet/>
      <dgm:spPr/>
      <dgm:t>
        <a:bodyPr/>
        <a:lstStyle/>
        <a:p>
          <a:r>
            <a:rPr lang="en-US"/>
            <a:t>Population Dataset – United Nations</a:t>
          </a:r>
        </a:p>
      </dgm:t>
    </dgm:pt>
    <dgm:pt modelId="{9AE5C995-2ADD-423D-8C2A-8C79A8E64867}" type="parTrans" cxnId="{A1249457-A8A7-4FC9-8705-843D01565C77}">
      <dgm:prSet/>
      <dgm:spPr/>
      <dgm:t>
        <a:bodyPr/>
        <a:lstStyle/>
        <a:p>
          <a:endParaRPr lang="en-US"/>
        </a:p>
      </dgm:t>
    </dgm:pt>
    <dgm:pt modelId="{284E8E48-AD73-4A69-B311-9088D87F8EAD}" type="sibTrans" cxnId="{A1249457-A8A7-4FC9-8705-843D01565C77}">
      <dgm:prSet/>
      <dgm:spPr/>
      <dgm:t>
        <a:bodyPr/>
        <a:lstStyle/>
        <a:p>
          <a:endParaRPr lang="en-US"/>
        </a:p>
      </dgm:t>
    </dgm:pt>
    <dgm:pt modelId="{4891F78B-C797-48CB-9CEE-6C6AA84757D2}">
      <dgm:prSet/>
      <dgm:spPr/>
      <dgm:t>
        <a:bodyPr/>
        <a:lstStyle/>
        <a:p>
          <a:r>
            <a:rPr lang="en-US" dirty="0"/>
            <a:t>Olympic Dataset – Kaggle</a:t>
          </a:r>
        </a:p>
      </dgm:t>
    </dgm:pt>
    <dgm:pt modelId="{48981DD3-C2E7-4337-867D-A939979CFAAC}" type="parTrans" cxnId="{353D0A95-E955-4C54-AF00-0854C4B9EF6B}">
      <dgm:prSet/>
      <dgm:spPr/>
      <dgm:t>
        <a:bodyPr/>
        <a:lstStyle/>
        <a:p>
          <a:endParaRPr lang="en-US"/>
        </a:p>
      </dgm:t>
    </dgm:pt>
    <dgm:pt modelId="{8B63BAB1-D2B6-4204-967D-12B30CEB6BB7}" type="sibTrans" cxnId="{353D0A95-E955-4C54-AF00-0854C4B9EF6B}">
      <dgm:prSet/>
      <dgm:spPr/>
      <dgm:t>
        <a:bodyPr/>
        <a:lstStyle/>
        <a:p>
          <a:endParaRPr lang="en-US"/>
        </a:p>
      </dgm:t>
    </dgm:pt>
    <dgm:pt modelId="{B6D92A7C-0027-459B-99A6-5F7DFE1260EE}">
      <dgm:prSet/>
      <dgm:spPr/>
      <dgm:t>
        <a:bodyPr/>
        <a:lstStyle/>
        <a:p>
          <a:r>
            <a:rPr lang="en-US" dirty="0"/>
            <a:t>NPR and a wide variety of historical material</a:t>
          </a:r>
        </a:p>
      </dgm:t>
    </dgm:pt>
    <dgm:pt modelId="{68A9C860-304C-4F58-80BE-FC34AF262A4D}" type="parTrans" cxnId="{97AB931F-703E-44F9-A0F2-613F1FE22F72}">
      <dgm:prSet/>
      <dgm:spPr/>
      <dgm:t>
        <a:bodyPr/>
        <a:lstStyle/>
        <a:p>
          <a:endParaRPr lang="en-US"/>
        </a:p>
      </dgm:t>
    </dgm:pt>
    <dgm:pt modelId="{523616EA-697F-474E-968A-C13A9083356E}" type="sibTrans" cxnId="{97AB931F-703E-44F9-A0F2-613F1FE22F72}">
      <dgm:prSet/>
      <dgm:spPr/>
      <dgm:t>
        <a:bodyPr/>
        <a:lstStyle/>
        <a:p>
          <a:endParaRPr lang="en-US"/>
        </a:p>
      </dgm:t>
    </dgm:pt>
    <dgm:pt modelId="{F49047C4-D974-4F48-AE03-B289331F1CD9}" type="pres">
      <dgm:prSet presAssocID="{564F1339-8B99-44FF-9D2E-673CF073EB5E}" presName="vert0" presStyleCnt="0">
        <dgm:presLayoutVars>
          <dgm:dir/>
          <dgm:animOne val="branch"/>
          <dgm:animLvl val="lvl"/>
        </dgm:presLayoutVars>
      </dgm:prSet>
      <dgm:spPr/>
    </dgm:pt>
    <dgm:pt modelId="{69BD67F6-A395-49BC-BCCE-8065B49A6AB2}" type="pres">
      <dgm:prSet presAssocID="{7048A15C-F8B8-4C87-8FE7-EBD0823009AA}" presName="thickLine" presStyleLbl="alignNode1" presStyleIdx="0" presStyleCnt="4"/>
      <dgm:spPr/>
    </dgm:pt>
    <dgm:pt modelId="{890687AA-0A51-4F47-8559-F330639BE0BE}" type="pres">
      <dgm:prSet presAssocID="{7048A15C-F8B8-4C87-8FE7-EBD0823009AA}" presName="horz1" presStyleCnt="0"/>
      <dgm:spPr/>
    </dgm:pt>
    <dgm:pt modelId="{C8E1962C-3012-4D00-A243-AD16505E3FE6}" type="pres">
      <dgm:prSet presAssocID="{7048A15C-F8B8-4C87-8FE7-EBD0823009AA}" presName="tx1" presStyleLbl="revTx" presStyleIdx="0" presStyleCnt="4"/>
      <dgm:spPr/>
    </dgm:pt>
    <dgm:pt modelId="{384CDE50-E8FC-4DBA-83A9-69123C43B9A9}" type="pres">
      <dgm:prSet presAssocID="{7048A15C-F8B8-4C87-8FE7-EBD0823009AA}" presName="vert1" presStyleCnt="0"/>
      <dgm:spPr/>
    </dgm:pt>
    <dgm:pt modelId="{F09E2C31-2634-491A-A9A2-46EBE56CBA81}" type="pres">
      <dgm:prSet presAssocID="{B3800A03-81E7-456A-A261-EE8AF3B4A3B4}" presName="thickLine" presStyleLbl="alignNode1" presStyleIdx="1" presStyleCnt="4"/>
      <dgm:spPr/>
    </dgm:pt>
    <dgm:pt modelId="{0F52482B-6787-4E56-9592-2CA4808DB75B}" type="pres">
      <dgm:prSet presAssocID="{B3800A03-81E7-456A-A261-EE8AF3B4A3B4}" presName="horz1" presStyleCnt="0"/>
      <dgm:spPr/>
    </dgm:pt>
    <dgm:pt modelId="{40CFEEDD-E0D9-4F4C-AD61-BB6FE84F876F}" type="pres">
      <dgm:prSet presAssocID="{B3800A03-81E7-456A-A261-EE8AF3B4A3B4}" presName="tx1" presStyleLbl="revTx" presStyleIdx="1" presStyleCnt="4"/>
      <dgm:spPr/>
    </dgm:pt>
    <dgm:pt modelId="{83D9ADBF-9927-4C18-AF2C-86D7EA8EC354}" type="pres">
      <dgm:prSet presAssocID="{B3800A03-81E7-456A-A261-EE8AF3B4A3B4}" presName="vert1" presStyleCnt="0"/>
      <dgm:spPr/>
    </dgm:pt>
    <dgm:pt modelId="{B15DDEBC-9DFE-4A79-8306-52DFD7EC09D6}" type="pres">
      <dgm:prSet presAssocID="{4891F78B-C797-48CB-9CEE-6C6AA84757D2}" presName="thickLine" presStyleLbl="alignNode1" presStyleIdx="2" presStyleCnt="4"/>
      <dgm:spPr/>
    </dgm:pt>
    <dgm:pt modelId="{27E6A4C4-91B2-42DA-9A82-F1B2680C549A}" type="pres">
      <dgm:prSet presAssocID="{4891F78B-C797-48CB-9CEE-6C6AA84757D2}" presName="horz1" presStyleCnt="0"/>
      <dgm:spPr/>
    </dgm:pt>
    <dgm:pt modelId="{F72932CD-09EB-4114-9C0C-BFCE249E1AB4}" type="pres">
      <dgm:prSet presAssocID="{4891F78B-C797-48CB-9CEE-6C6AA84757D2}" presName="tx1" presStyleLbl="revTx" presStyleIdx="2" presStyleCnt="4"/>
      <dgm:spPr/>
    </dgm:pt>
    <dgm:pt modelId="{45D0BAC9-59B4-47BA-85E8-8BE2C181A0F6}" type="pres">
      <dgm:prSet presAssocID="{4891F78B-C797-48CB-9CEE-6C6AA84757D2}" presName="vert1" presStyleCnt="0"/>
      <dgm:spPr/>
    </dgm:pt>
    <dgm:pt modelId="{F8DCC7E0-B8EA-48D9-93B7-7905ECAD807C}" type="pres">
      <dgm:prSet presAssocID="{B6D92A7C-0027-459B-99A6-5F7DFE1260EE}" presName="thickLine" presStyleLbl="alignNode1" presStyleIdx="3" presStyleCnt="4"/>
      <dgm:spPr/>
    </dgm:pt>
    <dgm:pt modelId="{8DE32ECB-F0E8-4205-B6D7-97FA18BC4D7C}" type="pres">
      <dgm:prSet presAssocID="{B6D92A7C-0027-459B-99A6-5F7DFE1260EE}" presName="horz1" presStyleCnt="0"/>
      <dgm:spPr/>
    </dgm:pt>
    <dgm:pt modelId="{7C5DA7B2-830B-46E6-9F5B-AED5D5B75B47}" type="pres">
      <dgm:prSet presAssocID="{B6D92A7C-0027-459B-99A6-5F7DFE1260EE}" presName="tx1" presStyleLbl="revTx" presStyleIdx="3" presStyleCnt="4"/>
      <dgm:spPr/>
    </dgm:pt>
    <dgm:pt modelId="{335C4CD9-6ACB-46F9-A565-25FB6151EF25}" type="pres">
      <dgm:prSet presAssocID="{B6D92A7C-0027-459B-99A6-5F7DFE1260EE}" presName="vert1" presStyleCnt="0"/>
      <dgm:spPr/>
    </dgm:pt>
  </dgm:ptLst>
  <dgm:cxnLst>
    <dgm:cxn modelId="{97AB931F-703E-44F9-A0F2-613F1FE22F72}" srcId="{564F1339-8B99-44FF-9D2E-673CF073EB5E}" destId="{B6D92A7C-0027-459B-99A6-5F7DFE1260EE}" srcOrd="3" destOrd="0" parTransId="{68A9C860-304C-4F58-80BE-FC34AF262A4D}" sibTransId="{523616EA-697F-474E-968A-C13A9083356E}"/>
    <dgm:cxn modelId="{A8D7215E-A196-45B4-A454-6918529A7584}" srcId="{564F1339-8B99-44FF-9D2E-673CF073EB5E}" destId="{7048A15C-F8B8-4C87-8FE7-EBD0823009AA}" srcOrd="0" destOrd="0" parTransId="{5766EF2D-AA9A-44F4-A11E-4D863162E109}" sibTransId="{CFD69F30-0E9B-4EAE-837F-34817CB5B3C3}"/>
    <dgm:cxn modelId="{961A566A-9BD8-41CC-9300-26A78CCB4BF7}" type="presOf" srcId="{B6D92A7C-0027-459B-99A6-5F7DFE1260EE}" destId="{7C5DA7B2-830B-46E6-9F5B-AED5D5B75B47}" srcOrd="0" destOrd="0" presId="urn:microsoft.com/office/officeart/2008/layout/LinedList"/>
    <dgm:cxn modelId="{A1249457-A8A7-4FC9-8705-843D01565C77}" srcId="{564F1339-8B99-44FF-9D2E-673CF073EB5E}" destId="{B3800A03-81E7-456A-A261-EE8AF3B4A3B4}" srcOrd="1" destOrd="0" parTransId="{9AE5C995-2ADD-423D-8C2A-8C79A8E64867}" sibTransId="{284E8E48-AD73-4A69-B311-9088D87F8EAD}"/>
    <dgm:cxn modelId="{F9805C8D-E1C8-4FA6-B51B-E976958A9BA2}" type="presOf" srcId="{B3800A03-81E7-456A-A261-EE8AF3B4A3B4}" destId="{40CFEEDD-E0D9-4F4C-AD61-BB6FE84F876F}" srcOrd="0" destOrd="0" presId="urn:microsoft.com/office/officeart/2008/layout/LinedList"/>
    <dgm:cxn modelId="{22144E90-3D7D-4DFC-815B-40B1A921338C}" type="presOf" srcId="{4891F78B-C797-48CB-9CEE-6C6AA84757D2}" destId="{F72932CD-09EB-4114-9C0C-BFCE249E1AB4}" srcOrd="0" destOrd="0" presId="urn:microsoft.com/office/officeart/2008/layout/LinedList"/>
    <dgm:cxn modelId="{353D0A95-E955-4C54-AF00-0854C4B9EF6B}" srcId="{564F1339-8B99-44FF-9D2E-673CF073EB5E}" destId="{4891F78B-C797-48CB-9CEE-6C6AA84757D2}" srcOrd="2" destOrd="0" parTransId="{48981DD3-C2E7-4337-867D-A939979CFAAC}" sibTransId="{8B63BAB1-D2B6-4204-967D-12B30CEB6BB7}"/>
    <dgm:cxn modelId="{E2E71FBC-E1FC-4415-83DF-5637265F4136}" type="presOf" srcId="{564F1339-8B99-44FF-9D2E-673CF073EB5E}" destId="{F49047C4-D974-4F48-AE03-B289331F1CD9}" srcOrd="0" destOrd="0" presId="urn:microsoft.com/office/officeart/2008/layout/LinedList"/>
    <dgm:cxn modelId="{09000DF9-8EAE-4121-9F2A-98BE214FEE32}" type="presOf" srcId="{7048A15C-F8B8-4C87-8FE7-EBD0823009AA}" destId="{C8E1962C-3012-4D00-A243-AD16505E3FE6}" srcOrd="0" destOrd="0" presId="urn:microsoft.com/office/officeart/2008/layout/LinedList"/>
    <dgm:cxn modelId="{F675A047-4293-46AA-8C38-72FB66CCC88D}" type="presParOf" srcId="{F49047C4-D974-4F48-AE03-B289331F1CD9}" destId="{69BD67F6-A395-49BC-BCCE-8065B49A6AB2}" srcOrd="0" destOrd="0" presId="urn:microsoft.com/office/officeart/2008/layout/LinedList"/>
    <dgm:cxn modelId="{40C4CE0C-15FB-4BA6-93FD-F07CB192DDC0}" type="presParOf" srcId="{F49047C4-D974-4F48-AE03-B289331F1CD9}" destId="{890687AA-0A51-4F47-8559-F330639BE0BE}" srcOrd="1" destOrd="0" presId="urn:microsoft.com/office/officeart/2008/layout/LinedList"/>
    <dgm:cxn modelId="{7B7E722A-E7AD-48D1-A871-9DEABF7B5E9C}" type="presParOf" srcId="{890687AA-0A51-4F47-8559-F330639BE0BE}" destId="{C8E1962C-3012-4D00-A243-AD16505E3FE6}" srcOrd="0" destOrd="0" presId="urn:microsoft.com/office/officeart/2008/layout/LinedList"/>
    <dgm:cxn modelId="{DEEA5DED-BF0F-4480-859C-7C62A426070A}" type="presParOf" srcId="{890687AA-0A51-4F47-8559-F330639BE0BE}" destId="{384CDE50-E8FC-4DBA-83A9-69123C43B9A9}" srcOrd="1" destOrd="0" presId="urn:microsoft.com/office/officeart/2008/layout/LinedList"/>
    <dgm:cxn modelId="{C508DB8F-4C83-4E07-990E-38D8BF10FEA4}" type="presParOf" srcId="{F49047C4-D974-4F48-AE03-B289331F1CD9}" destId="{F09E2C31-2634-491A-A9A2-46EBE56CBA81}" srcOrd="2" destOrd="0" presId="urn:microsoft.com/office/officeart/2008/layout/LinedList"/>
    <dgm:cxn modelId="{DA29E52E-5C82-4C44-BB59-CDEEBFA6A563}" type="presParOf" srcId="{F49047C4-D974-4F48-AE03-B289331F1CD9}" destId="{0F52482B-6787-4E56-9592-2CA4808DB75B}" srcOrd="3" destOrd="0" presId="urn:microsoft.com/office/officeart/2008/layout/LinedList"/>
    <dgm:cxn modelId="{B76D89B6-63A6-474A-B2BD-FEDBE2F827D2}" type="presParOf" srcId="{0F52482B-6787-4E56-9592-2CA4808DB75B}" destId="{40CFEEDD-E0D9-4F4C-AD61-BB6FE84F876F}" srcOrd="0" destOrd="0" presId="urn:microsoft.com/office/officeart/2008/layout/LinedList"/>
    <dgm:cxn modelId="{D7B73336-D8B5-43DF-9864-8A32C1ACF8D7}" type="presParOf" srcId="{0F52482B-6787-4E56-9592-2CA4808DB75B}" destId="{83D9ADBF-9927-4C18-AF2C-86D7EA8EC354}" srcOrd="1" destOrd="0" presId="urn:microsoft.com/office/officeart/2008/layout/LinedList"/>
    <dgm:cxn modelId="{2724FF19-D6E8-4A41-A145-95D4D529D61B}" type="presParOf" srcId="{F49047C4-D974-4F48-AE03-B289331F1CD9}" destId="{B15DDEBC-9DFE-4A79-8306-52DFD7EC09D6}" srcOrd="4" destOrd="0" presId="urn:microsoft.com/office/officeart/2008/layout/LinedList"/>
    <dgm:cxn modelId="{46553ABF-F351-4B34-9CFE-84657ECF1F03}" type="presParOf" srcId="{F49047C4-D974-4F48-AE03-B289331F1CD9}" destId="{27E6A4C4-91B2-42DA-9A82-F1B2680C549A}" srcOrd="5" destOrd="0" presId="urn:microsoft.com/office/officeart/2008/layout/LinedList"/>
    <dgm:cxn modelId="{CB4A30C4-34C2-4146-A152-CA1B5286557B}" type="presParOf" srcId="{27E6A4C4-91B2-42DA-9A82-F1B2680C549A}" destId="{F72932CD-09EB-4114-9C0C-BFCE249E1AB4}" srcOrd="0" destOrd="0" presId="urn:microsoft.com/office/officeart/2008/layout/LinedList"/>
    <dgm:cxn modelId="{CB6483BF-26D3-4875-88C2-5909E8736E33}" type="presParOf" srcId="{27E6A4C4-91B2-42DA-9A82-F1B2680C549A}" destId="{45D0BAC9-59B4-47BA-85E8-8BE2C181A0F6}" srcOrd="1" destOrd="0" presId="urn:microsoft.com/office/officeart/2008/layout/LinedList"/>
    <dgm:cxn modelId="{03D7EB73-AE21-4AD4-A480-ADA8DD8E6CC3}" type="presParOf" srcId="{F49047C4-D974-4F48-AE03-B289331F1CD9}" destId="{F8DCC7E0-B8EA-48D9-93B7-7905ECAD807C}" srcOrd="6" destOrd="0" presId="urn:microsoft.com/office/officeart/2008/layout/LinedList"/>
    <dgm:cxn modelId="{38DEBB2C-81E5-4DC4-9202-7D438A1D2D61}" type="presParOf" srcId="{F49047C4-D974-4F48-AE03-B289331F1CD9}" destId="{8DE32ECB-F0E8-4205-B6D7-97FA18BC4D7C}" srcOrd="7" destOrd="0" presId="urn:microsoft.com/office/officeart/2008/layout/LinedList"/>
    <dgm:cxn modelId="{9F081006-5230-441C-B059-A7D6DF2901A6}" type="presParOf" srcId="{8DE32ECB-F0E8-4205-B6D7-97FA18BC4D7C}" destId="{7C5DA7B2-830B-46E6-9F5B-AED5D5B75B47}" srcOrd="0" destOrd="0" presId="urn:microsoft.com/office/officeart/2008/layout/LinedList"/>
    <dgm:cxn modelId="{B82B9FA1-2148-4A51-AF76-CE01D2E42DF7}" type="presParOf" srcId="{8DE32ECB-F0E8-4205-B6D7-97FA18BC4D7C}" destId="{335C4CD9-6ACB-46F9-A565-25FB6151EF2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67F44B7-7394-409D-9514-2131FA94A403}" type="doc">
      <dgm:prSet loTypeId="urn:microsoft.com/office/officeart/2005/8/layout/vList5" loCatId="list" qsTypeId="urn:microsoft.com/office/officeart/2005/8/quickstyle/simple5" qsCatId="simple" csTypeId="urn:microsoft.com/office/officeart/2005/8/colors/accent1_2" csCatId="accent1" phldr="1"/>
      <dgm:spPr/>
      <dgm:t>
        <a:bodyPr/>
        <a:lstStyle/>
        <a:p>
          <a:endParaRPr lang="en-US"/>
        </a:p>
      </dgm:t>
    </dgm:pt>
    <dgm:pt modelId="{1D157D1E-D488-459C-BFC6-BFFC377DE77A}">
      <dgm:prSet>
        <dgm:style>
          <a:lnRef idx="3">
            <a:schemeClr val="lt1"/>
          </a:lnRef>
          <a:fillRef idx="1">
            <a:schemeClr val="accent1"/>
          </a:fillRef>
          <a:effectRef idx="1">
            <a:schemeClr val="accent1"/>
          </a:effectRef>
          <a:fontRef idx="minor">
            <a:schemeClr val="lt1"/>
          </a:fontRef>
        </dgm:style>
      </dgm:prSet>
      <dgm:spPr/>
      <dgm:t>
        <a:bodyPr/>
        <a:lstStyle/>
        <a:p>
          <a:r>
            <a:rPr lang="en-US" dirty="0"/>
            <a:t>With a correlation coefficient of 0.56 and an R2 value of 0.31 the number of medals earned seems to have a slightly stronger relationship with the number of Russian athletes competing in the summer Olympics, with the number of athletes accounting for over 31% of the variability in the number of medals earned.</a:t>
          </a:r>
        </a:p>
      </dgm:t>
    </dgm:pt>
    <dgm:pt modelId="{887BE47D-FF86-4D4C-936A-B688AFA8FB7D}" type="parTrans" cxnId="{2B80C8DC-1963-48AC-908A-4ABDFEDBB86A}">
      <dgm:prSet/>
      <dgm:spPr/>
      <dgm:t>
        <a:bodyPr/>
        <a:lstStyle/>
        <a:p>
          <a:endParaRPr lang="en-US"/>
        </a:p>
      </dgm:t>
    </dgm:pt>
    <dgm:pt modelId="{A343BE4D-663B-4A2F-82CC-C0016F782EC3}" type="sibTrans" cxnId="{2B80C8DC-1963-48AC-908A-4ABDFEDBB86A}">
      <dgm:prSet/>
      <dgm:spPr/>
      <dgm:t>
        <a:bodyPr/>
        <a:lstStyle/>
        <a:p>
          <a:endParaRPr lang="en-US"/>
        </a:p>
      </dgm:t>
    </dgm:pt>
    <dgm:pt modelId="{4AE324F1-6A1A-4D71-BDB5-D461426DA880}" type="pres">
      <dgm:prSet presAssocID="{B67F44B7-7394-409D-9514-2131FA94A403}" presName="Name0" presStyleCnt="0">
        <dgm:presLayoutVars>
          <dgm:dir/>
          <dgm:animLvl val="lvl"/>
          <dgm:resizeHandles val="exact"/>
        </dgm:presLayoutVars>
      </dgm:prSet>
      <dgm:spPr/>
    </dgm:pt>
    <dgm:pt modelId="{A8EFB22C-F6FF-4FCA-B1DB-B3242DDE0278}" type="pres">
      <dgm:prSet presAssocID="{1D157D1E-D488-459C-BFC6-BFFC377DE77A}" presName="linNode" presStyleCnt="0"/>
      <dgm:spPr/>
    </dgm:pt>
    <dgm:pt modelId="{755D4E8C-21CD-42D8-A157-B4F3D71EE258}" type="pres">
      <dgm:prSet presAssocID="{1D157D1E-D488-459C-BFC6-BFFC377DE77A}" presName="parentText" presStyleLbl="node1" presStyleIdx="0" presStyleCnt="1" custScaleX="238020">
        <dgm:presLayoutVars>
          <dgm:chMax val="1"/>
          <dgm:bulletEnabled val="1"/>
        </dgm:presLayoutVars>
      </dgm:prSet>
      <dgm:spPr/>
    </dgm:pt>
  </dgm:ptLst>
  <dgm:cxnLst>
    <dgm:cxn modelId="{0C482454-8D1B-4330-ADAA-4AA690F65434}" type="presOf" srcId="{1D157D1E-D488-459C-BFC6-BFFC377DE77A}" destId="{755D4E8C-21CD-42D8-A157-B4F3D71EE258}" srcOrd="0" destOrd="0" presId="urn:microsoft.com/office/officeart/2005/8/layout/vList5"/>
    <dgm:cxn modelId="{FBF653BF-8A96-4EC6-B69B-B2DB83AE0608}" type="presOf" srcId="{B67F44B7-7394-409D-9514-2131FA94A403}" destId="{4AE324F1-6A1A-4D71-BDB5-D461426DA880}" srcOrd="0" destOrd="0" presId="urn:microsoft.com/office/officeart/2005/8/layout/vList5"/>
    <dgm:cxn modelId="{2B80C8DC-1963-48AC-908A-4ABDFEDBB86A}" srcId="{B67F44B7-7394-409D-9514-2131FA94A403}" destId="{1D157D1E-D488-459C-BFC6-BFFC377DE77A}" srcOrd="0" destOrd="0" parTransId="{887BE47D-FF86-4D4C-936A-B688AFA8FB7D}" sibTransId="{A343BE4D-663B-4A2F-82CC-C0016F782EC3}"/>
    <dgm:cxn modelId="{24AA727C-1EA8-4709-8FBA-9626EA3E12A0}" type="presParOf" srcId="{4AE324F1-6A1A-4D71-BDB5-D461426DA880}" destId="{A8EFB22C-F6FF-4FCA-B1DB-B3242DDE0278}" srcOrd="0" destOrd="0" presId="urn:microsoft.com/office/officeart/2005/8/layout/vList5"/>
    <dgm:cxn modelId="{354C2EA0-B9C8-4B9A-9EF7-F5041DE2063B}" type="presParOf" srcId="{A8EFB22C-F6FF-4FCA-B1DB-B3242DDE0278}" destId="{755D4E8C-21CD-42D8-A157-B4F3D71EE258}"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B31F8F5-AD9A-41F3-B6C3-A198D6AD53EC}" type="doc">
      <dgm:prSet loTypeId="urn:microsoft.com/office/officeart/2005/8/layout/hProcess4" loCatId="process" qsTypeId="urn:microsoft.com/office/officeart/2005/8/quickstyle/simple1" qsCatId="simple" csTypeId="urn:microsoft.com/office/officeart/2005/8/colors/accent1_2" csCatId="accent1" phldr="1"/>
      <dgm:spPr/>
    </dgm:pt>
    <dgm:pt modelId="{888B11F6-C416-4AFA-9650-EE32F87CAF5E}">
      <dgm:prSet phldrT="[Text]"/>
      <dgm:spPr/>
      <dgm:t>
        <a:bodyPr/>
        <a:lstStyle/>
        <a:p>
          <a:r>
            <a:rPr lang="en-US" dirty="0"/>
            <a:t>1. UN Dataset allowed for detailed analysis of population by countries and blocs of countries.</a:t>
          </a:r>
        </a:p>
      </dgm:t>
    </dgm:pt>
    <dgm:pt modelId="{8C29E24F-70D7-4400-8354-E138C4A0C23E}" type="parTrans" cxnId="{4C516785-0283-4E80-A5B6-45CC1955A3A1}">
      <dgm:prSet/>
      <dgm:spPr/>
      <dgm:t>
        <a:bodyPr/>
        <a:lstStyle/>
        <a:p>
          <a:endParaRPr lang="en-US"/>
        </a:p>
      </dgm:t>
    </dgm:pt>
    <dgm:pt modelId="{4BB5674C-FB6D-4790-85AB-EAFF833334CC}" type="sibTrans" cxnId="{4C516785-0283-4E80-A5B6-45CC1955A3A1}">
      <dgm:prSet/>
      <dgm:spPr/>
      <dgm:t>
        <a:bodyPr/>
        <a:lstStyle/>
        <a:p>
          <a:endParaRPr lang="en-US"/>
        </a:p>
      </dgm:t>
    </dgm:pt>
    <dgm:pt modelId="{50D78EF4-F4D3-453C-AA39-BC2DE89EB9C0}">
      <dgm:prSet phldrT="[Text]"/>
      <dgm:spPr/>
      <dgm:t>
        <a:bodyPr/>
        <a:lstStyle/>
        <a:p>
          <a:r>
            <a:rPr lang="en-US" dirty="0"/>
            <a:t>2. Cleaned the data and broke them into a total of 6 data sets.  </a:t>
          </a:r>
        </a:p>
      </dgm:t>
    </dgm:pt>
    <dgm:pt modelId="{8C3CF277-3094-4622-8F18-442AA5553D0B}" type="parTrans" cxnId="{E289F27A-7A70-41AA-93ED-59B4C57DFC4C}">
      <dgm:prSet/>
      <dgm:spPr/>
      <dgm:t>
        <a:bodyPr/>
        <a:lstStyle/>
        <a:p>
          <a:endParaRPr lang="en-US"/>
        </a:p>
      </dgm:t>
    </dgm:pt>
    <dgm:pt modelId="{2049D114-169E-464F-B14A-7FEBFF527634}" type="sibTrans" cxnId="{E289F27A-7A70-41AA-93ED-59B4C57DFC4C}">
      <dgm:prSet/>
      <dgm:spPr/>
      <dgm:t>
        <a:bodyPr/>
        <a:lstStyle/>
        <a:p>
          <a:endParaRPr lang="en-US"/>
        </a:p>
      </dgm:t>
    </dgm:pt>
    <dgm:pt modelId="{54DDF364-F757-49E8-A1DE-77CDB32146ED}">
      <dgm:prSet phldrT="[Text]"/>
      <dgm:spPr/>
      <dgm:t>
        <a:bodyPr/>
        <a:lstStyle/>
        <a:p>
          <a:r>
            <a:rPr lang="en-US" dirty="0"/>
            <a:t>3. Performed quality check by comparing results to teammates completed tables AND publicly available data.</a:t>
          </a:r>
        </a:p>
      </dgm:t>
    </dgm:pt>
    <dgm:pt modelId="{077A1834-5B64-4D68-A5F5-8973B172E81B}" type="parTrans" cxnId="{978237C0-0561-4F24-97CB-42986B1E93B8}">
      <dgm:prSet/>
      <dgm:spPr/>
      <dgm:t>
        <a:bodyPr/>
        <a:lstStyle/>
        <a:p>
          <a:endParaRPr lang="en-US"/>
        </a:p>
      </dgm:t>
    </dgm:pt>
    <dgm:pt modelId="{6829ACC3-D3F3-4289-A1A6-26FE82BB2A67}" type="sibTrans" cxnId="{978237C0-0561-4F24-97CB-42986B1E93B8}">
      <dgm:prSet/>
      <dgm:spPr/>
      <dgm:t>
        <a:bodyPr/>
        <a:lstStyle/>
        <a:p>
          <a:endParaRPr lang="en-US"/>
        </a:p>
      </dgm:t>
    </dgm:pt>
    <dgm:pt modelId="{410D9174-5691-4C6C-B79C-6C6B45DA6046}" type="pres">
      <dgm:prSet presAssocID="{2B31F8F5-AD9A-41F3-B6C3-A198D6AD53EC}" presName="Name0" presStyleCnt="0">
        <dgm:presLayoutVars>
          <dgm:dir/>
          <dgm:animLvl val="lvl"/>
          <dgm:resizeHandles val="exact"/>
        </dgm:presLayoutVars>
      </dgm:prSet>
      <dgm:spPr/>
    </dgm:pt>
    <dgm:pt modelId="{E97F4481-61A0-4B7E-BCA5-9ECEDEE65785}" type="pres">
      <dgm:prSet presAssocID="{2B31F8F5-AD9A-41F3-B6C3-A198D6AD53EC}" presName="tSp" presStyleCnt="0"/>
      <dgm:spPr/>
    </dgm:pt>
    <dgm:pt modelId="{4EF84484-FEF3-47DF-BADD-8C87FBCFA8FB}" type="pres">
      <dgm:prSet presAssocID="{2B31F8F5-AD9A-41F3-B6C3-A198D6AD53EC}" presName="bSp" presStyleCnt="0"/>
      <dgm:spPr/>
    </dgm:pt>
    <dgm:pt modelId="{EAD08926-A9F9-49AA-98A7-1A774FB02F20}" type="pres">
      <dgm:prSet presAssocID="{2B31F8F5-AD9A-41F3-B6C3-A198D6AD53EC}" presName="process" presStyleCnt="0"/>
      <dgm:spPr/>
    </dgm:pt>
    <dgm:pt modelId="{C107F847-DF5D-406E-8A20-73CA80CFDD59}" type="pres">
      <dgm:prSet presAssocID="{888B11F6-C416-4AFA-9650-EE32F87CAF5E}" presName="composite1" presStyleCnt="0"/>
      <dgm:spPr/>
    </dgm:pt>
    <dgm:pt modelId="{7D31FA00-A5DA-419A-814D-BFC52B938221}" type="pres">
      <dgm:prSet presAssocID="{888B11F6-C416-4AFA-9650-EE32F87CAF5E}" presName="dummyNode1" presStyleLbl="node1" presStyleIdx="0" presStyleCnt="3"/>
      <dgm:spPr/>
    </dgm:pt>
    <dgm:pt modelId="{87DF2F96-C63E-4568-945F-E806326B6728}" type="pres">
      <dgm:prSet presAssocID="{888B11F6-C416-4AFA-9650-EE32F87CAF5E}" presName="childNode1" presStyleLbl="bgAcc1" presStyleIdx="0" presStyleCnt="3">
        <dgm:presLayoutVars>
          <dgm:bulletEnabled val="1"/>
        </dgm:presLayoutVars>
      </dgm:prSet>
      <dgm:spPr/>
    </dgm:pt>
    <dgm:pt modelId="{87E8DD27-14BB-4D77-9D5E-40E51888E591}" type="pres">
      <dgm:prSet presAssocID="{888B11F6-C416-4AFA-9650-EE32F87CAF5E}" presName="childNode1tx" presStyleLbl="bgAcc1" presStyleIdx="0" presStyleCnt="3">
        <dgm:presLayoutVars>
          <dgm:bulletEnabled val="1"/>
        </dgm:presLayoutVars>
      </dgm:prSet>
      <dgm:spPr/>
    </dgm:pt>
    <dgm:pt modelId="{B18C1E1A-01F3-4251-8597-97428A41748D}" type="pres">
      <dgm:prSet presAssocID="{888B11F6-C416-4AFA-9650-EE32F87CAF5E}" presName="parentNode1" presStyleLbl="node1" presStyleIdx="0" presStyleCnt="3" custScaleY="185083">
        <dgm:presLayoutVars>
          <dgm:chMax val="1"/>
          <dgm:bulletEnabled val="1"/>
        </dgm:presLayoutVars>
      </dgm:prSet>
      <dgm:spPr/>
    </dgm:pt>
    <dgm:pt modelId="{8487F4B9-7E62-42F5-8002-B2BE15DBDB2F}" type="pres">
      <dgm:prSet presAssocID="{888B11F6-C416-4AFA-9650-EE32F87CAF5E}" presName="connSite1" presStyleCnt="0"/>
      <dgm:spPr/>
    </dgm:pt>
    <dgm:pt modelId="{79260408-4F62-44F3-A633-AE1E3F36BFEA}" type="pres">
      <dgm:prSet presAssocID="{4BB5674C-FB6D-4790-85AB-EAFF833334CC}" presName="Name9" presStyleLbl="sibTrans2D1" presStyleIdx="0" presStyleCnt="2"/>
      <dgm:spPr/>
    </dgm:pt>
    <dgm:pt modelId="{0A684D95-EF9C-4ADE-B7D2-D608128154C4}" type="pres">
      <dgm:prSet presAssocID="{50D78EF4-F4D3-453C-AA39-BC2DE89EB9C0}" presName="composite2" presStyleCnt="0"/>
      <dgm:spPr/>
    </dgm:pt>
    <dgm:pt modelId="{562FBBF3-2412-42BD-9BC6-94807BF7002A}" type="pres">
      <dgm:prSet presAssocID="{50D78EF4-F4D3-453C-AA39-BC2DE89EB9C0}" presName="dummyNode2" presStyleLbl="node1" presStyleIdx="0" presStyleCnt="3"/>
      <dgm:spPr/>
    </dgm:pt>
    <dgm:pt modelId="{CC2F5F3E-6E6D-4DDF-9D26-C540833B17FB}" type="pres">
      <dgm:prSet presAssocID="{50D78EF4-F4D3-453C-AA39-BC2DE89EB9C0}" presName="childNode2" presStyleLbl="bgAcc1" presStyleIdx="1" presStyleCnt="3">
        <dgm:presLayoutVars>
          <dgm:bulletEnabled val="1"/>
        </dgm:presLayoutVars>
      </dgm:prSet>
      <dgm:spPr/>
    </dgm:pt>
    <dgm:pt modelId="{55AE179C-665D-44AF-B2CD-C05A456EBF8D}" type="pres">
      <dgm:prSet presAssocID="{50D78EF4-F4D3-453C-AA39-BC2DE89EB9C0}" presName="childNode2tx" presStyleLbl="bgAcc1" presStyleIdx="1" presStyleCnt="3">
        <dgm:presLayoutVars>
          <dgm:bulletEnabled val="1"/>
        </dgm:presLayoutVars>
      </dgm:prSet>
      <dgm:spPr/>
    </dgm:pt>
    <dgm:pt modelId="{D9D870F6-C94A-45C7-94A1-0B4CC7985B75}" type="pres">
      <dgm:prSet presAssocID="{50D78EF4-F4D3-453C-AA39-BC2DE89EB9C0}" presName="parentNode2" presStyleLbl="node1" presStyleIdx="1" presStyleCnt="3" custScaleY="203544">
        <dgm:presLayoutVars>
          <dgm:chMax val="0"/>
          <dgm:bulletEnabled val="1"/>
        </dgm:presLayoutVars>
      </dgm:prSet>
      <dgm:spPr/>
    </dgm:pt>
    <dgm:pt modelId="{33721D1A-76AF-4329-9F70-5F558F53F563}" type="pres">
      <dgm:prSet presAssocID="{50D78EF4-F4D3-453C-AA39-BC2DE89EB9C0}" presName="connSite2" presStyleCnt="0"/>
      <dgm:spPr/>
    </dgm:pt>
    <dgm:pt modelId="{C292E251-B5F3-4363-BA9A-23DF39B27B9E}" type="pres">
      <dgm:prSet presAssocID="{2049D114-169E-464F-B14A-7FEBFF527634}" presName="Name18" presStyleLbl="sibTrans2D1" presStyleIdx="1" presStyleCnt="2"/>
      <dgm:spPr/>
    </dgm:pt>
    <dgm:pt modelId="{5A95992A-4F8C-4F55-AB6B-757B525D27E6}" type="pres">
      <dgm:prSet presAssocID="{54DDF364-F757-49E8-A1DE-77CDB32146ED}" presName="composite1" presStyleCnt="0"/>
      <dgm:spPr/>
    </dgm:pt>
    <dgm:pt modelId="{06FEF8D4-849B-4620-A4AB-49B4F1572D22}" type="pres">
      <dgm:prSet presAssocID="{54DDF364-F757-49E8-A1DE-77CDB32146ED}" presName="dummyNode1" presStyleLbl="node1" presStyleIdx="1" presStyleCnt="3"/>
      <dgm:spPr/>
    </dgm:pt>
    <dgm:pt modelId="{EE53BF21-89F3-46B5-9EA6-0849DD19EE1A}" type="pres">
      <dgm:prSet presAssocID="{54DDF364-F757-49E8-A1DE-77CDB32146ED}" presName="childNode1" presStyleLbl="bgAcc1" presStyleIdx="2" presStyleCnt="3">
        <dgm:presLayoutVars>
          <dgm:bulletEnabled val="1"/>
        </dgm:presLayoutVars>
      </dgm:prSet>
      <dgm:spPr/>
    </dgm:pt>
    <dgm:pt modelId="{CB449E1F-CC6C-4F86-ACE8-296E47E732D3}" type="pres">
      <dgm:prSet presAssocID="{54DDF364-F757-49E8-A1DE-77CDB32146ED}" presName="childNode1tx" presStyleLbl="bgAcc1" presStyleIdx="2" presStyleCnt="3">
        <dgm:presLayoutVars>
          <dgm:bulletEnabled val="1"/>
        </dgm:presLayoutVars>
      </dgm:prSet>
      <dgm:spPr/>
    </dgm:pt>
    <dgm:pt modelId="{56CE56C0-E84C-44E7-AB2E-579DED1108CB}" type="pres">
      <dgm:prSet presAssocID="{54DDF364-F757-49E8-A1DE-77CDB32146ED}" presName="parentNode1" presStyleLbl="node1" presStyleIdx="2" presStyleCnt="3" custScaleY="196772">
        <dgm:presLayoutVars>
          <dgm:chMax val="1"/>
          <dgm:bulletEnabled val="1"/>
        </dgm:presLayoutVars>
      </dgm:prSet>
      <dgm:spPr/>
    </dgm:pt>
    <dgm:pt modelId="{1B7B065B-CCE9-42FD-8082-69D7C04A4529}" type="pres">
      <dgm:prSet presAssocID="{54DDF364-F757-49E8-A1DE-77CDB32146ED}" presName="connSite1" presStyleCnt="0"/>
      <dgm:spPr/>
    </dgm:pt>
  </dgm:ptLst>
  <dgm:cxnLst>
    <dgm:cxn modelId="{32B23A2A-D712-46EE-AFA3-89119C98E535}" type="presOf" srcId="{888B11F6-C416-4AFA-9650-EE32F87CAF5E}" destId="{B18C1E1A-01F3-4251-8597-97428A41748D}" srcOrd="0" destOrd="0" presId="urn:microsoft.com/office/officeart/2005/8/layout/hProcess4"/>
    <dgm:cxn modelId="{58C44A2C-BAC7-4638-BD3E-F86853B69BD1}" type="presOf" srcId="{2B31F8F5-AD9A-41F3-B6C3-A198D6AD53EC}" destId="{410D9174-5691-4C6C-B79C-6C6B45DA6046}" srcOrd="0" destOrd="0" presId="urn:microsoft.com/office/officeart/2005/8/layout/hProcess4"/>
    <dgm:cxn modelId="{C1213D74-A292-428A-AC4D-17AAFF94F7B3}" type="presOf" srcId="{50D78EF4-F4D3-453C-AA39-BC2DE89EB9C0}" destId="{D9D870F6-C94A-45C7-94A1-0B4CC7985B75}" srcOrd="0" destOrd="0" presId="urn:microsoft.com/office/officeart/2005/8/layout/hProcess4"/>
    <dgm:cxn modelId="{E289F27A-7A70-41AA-93ED-59B4C57DFC4C}" srcId="{2B31F8F5-AD9A-41F3-B6C3-A198D6AD53EC}" destId="{50D78EF4-F4D3-453C-AA39-BC2DE89EB9C0}" srcOrd="1" destOrd="0" parTransId="{8C3CF277-3094-4622-8F18-442AA5553D0B}" sibTransId="{2049D114-169E-464F-B14A-7FEBFF527634}"/>
    <dgm:cxn modelId="{4C516785-0283-4E80-A5B6-45CC1955A3A1}" srcId="{2B31F8F5-AD9A-41F3-B6C3-A198D6AD53EC}" destId="{888B11F6-C416-4AFA-9650-EE32F87CAF5E}" srcOrd="0" destOrd="0" parTransId="{8C29E24F-70D7-4400-8354-E138C4A0C23E}" sibTransId="{4BB5674C-FB6D-4790-85AB-EAFF833334CC}"/>
    <dgm:cxn modelId="{FCEE7AB4-C850-4F36-8394-DC69842CC5E0}" type="presOf" srcId="{2049D114-169E-464F-B14A-7FEBFF527634}" destId="{C292E251-B5F3-4363-BA9A-23DF39B27B9E}" srcOrd="0" destOrd="0" presId="urn:microsoft.com/office/officeart/2005/8/layout/hProcess4"/>
    <dgm:cxn modelId="{978237C0-0561-4F24-97CB-42986B1E93B8}" srcId="{2B31F8F5-AD9A-41F3-B6C3-A198D6AD53EC}" destId="{54DDF364-F757-49E8-A1DE-77CDB32146ED}" srcOrd="2" destOrd="0" parTransId="{077A1834-5B64-4D68-A5F5-8973B172E81B}" sibTransId="{6829ACC3-D3F3-4289-A1A6-26FE82BB2A67}"/>
    <dgm:cxn modelId="{476EB1E3-1957-422C-A7CF-4E9D03023949}" type="presOf" srcId="{54DDF364-F757-49E8-A1DE-77CDB32146ED}" destId="{56CE56C0-E84C-44E7-AB2E-579DED1108CB}" srcOrd="0" destOrd="0" presId="urn:microsoft.com/office/officeart/2005/8/layout/hProcess4"/>
    <dgm:cxn modelId="{02D665ED-1494-42D6-B24C-02AABCF9573F}" type="presOf" srcId="{4BB5674C-FB6D-4790-85AB-EAFF833334CC}" destId="{79260408-4F62-44F3-A633-AE1E3F36BFEA}" srcOrd="0" destOrd="0" presId="urn:microsoft.com/office/officeart/2005/8/layout/hProcess4"/>
    <dgm:cxn modelId="{5B1CB0E4-E66D-4EC8-9B16-082BCE01C686}" type="presParOf" srcId="{410D9174-5691-4C6C-B79C-6C6B45DA6046}" destId="{E97F4481-61A0-4B7E-BCA5-9ECEDEE65785}" srcOrd="0" destOrd="0" presId="urn:microsoft.com/office/officeart/2005/8/layout/hProcess4"/>
    <dgm:cxn modelId="{3FEB5788-D712-4264-B98B-46D73402A005}" type="presParOf" srcId="{410D9174-5691-4C6C-B79C-6C6B45DA6046}" destId="{4EF84484-FEF3-47DF-BADD-8C87FBCFA8FB}" srcOrd="1" destOrd="0" presId="urn:microsoft.com/office/officeart/2005/8/layout/hProcess4"/>
    <dgm:cxn modelId="{22906870-F8CC-45B1-A13B-3975646A9AA2}" type="presParOf" srcId="{410D9174-5691-4C6C-B79C-6C6B45DA6046}" destId="{EAD08926-A9F9-49AA-98A7-1A774FB02F20}" srcOrd="2" destOrd="0" presId="urn:microsoft.com/office/officeart/2005/8/layout/hProcess4"/>
    <dgm:cxn modelId="{A5AC88DE-D289-48B4-AC66-A69F58116D45}" type="presParOf" srcId="{EAD08926-A9F9-49AA-98A7-1A774FB02F20}" destId="{C107F847-DF5D-406E-8A20-73CA80CFDD59}" srcOrd="0" destOrd="0" presId="urn:microsoft.com/office/officeart/2005/8/layout/hProcess4"/>
    <dgm:cxn modelId="{6F5FA58E-6C2C-4E1D-9505-D0B5FFBCCA00}" type="presParOf" srcId="{C107F847-DF5D-406E-8A20-73CA80CFDD59}" destId="{7D31FA00-A5DA-419A-814D-BFC52B938221}" srcOrd="0" destOrd="0" presId="urn:microsoft.com/office/officeart/2005/8/layout/hProcess4"/>
    <dgm:cxn modelId="{F33C704B-497A-46CE-8E9D-B61D8CAF52F9}" type="presParOf" srcId="{C107F847-DF5D-406E-8A20-73CA80CFDD59}" destId="{87DF2F96-C63E-4568-945F-E806326B6728}" srcOrd="1" destOrd="0" presId="urn:microsoft.com/office/officeart/2005/8/layout/hProcess4"/>
    <dgm:cxn modelId="{14DB08EB-6598-40AA-909B-46A9A3E1BD39}" type="presParOf" srcId="{C107F847-DF5D-406E-8A20-73CA80CFDD59}" destId="{87E8DD27-14BB-4D77-9D5E-40E51888E591}" srcOrd="2" destOrd="0" presId="urn:microsoft.com/office/officeart/2005/8/layout/hProcess4"/>
    <dgm:cxn modelId="{E0D2B519-84F6-459A-A39E-74156E4706FE}" type="presParOf" srcId="{C107F847-DF5D-406E-8A20-73CA80CFDD59}" destId="{B18C1E1A-01F3-4251-8597-97428A41748D}" srcOrd="3" destOrd="0" presId="urn:microsoft.com/office/officeart/2005/8/layout/hProcess4"/>
    <dgm:cxn modelId="{021A2A98-7103-4BD9-8A0D-B202BD23521D}" type="presParOf" srcId="{C107F847-DF5D-406E-8A20-73CA80CFDD59}" destId="{8487F4B9-7E62-42F5-8002-B2BE15DBDB2F}" srcOrd="4" destOrd="0" presId="urn:microsoft.com/office/officeart/2005/8/layout/hProcess4"/>
    <dgm:cxn modelId="{9511CF42-40D3-4BB9-B8B8-1DB9030900E0}" type="presParOf" srcId="{EAD08926-A9F9-49AA-98A7-1A774FB02F20}" destId="{79260408-4F62-44F3-A633-AE1E3F36BFEA}" srcOrd="1" destOrd="0" presId="urn:microsoft.com/office/officeart/2005/8/layout/hProcess4"/>
    <dgm:cxn modelId="{8D28D849-5EAE-4376-88C1-15305B079E48}" type="presParOf" srcId="{EAD08926-A9F9-49AA-98A7-1A774FB02F20}" destId="{0A684D95-EF9C-4ADE-B7D2-D608128154C4}" srcOrd="2" destOrd="0" presId="urn:microsoft.com/office/officeart/2005/8/layout/hProcess4"/>
    <dgm:cxn modelId="{C5011515-429E-4EB1-A9C9-5E3FA6E24A16}" type="presParOf" srcId="{0A684D95-EF9C-4ADE-B7D2-D608128154C4}" destId="{562FBBF3-2412-42BD-9BC6-94807BF7002A}" srcOrd="0" destOrd="0" presId="urn:microsoft.com/office/officeart/2005/8/layout/hProcess4"/>
    <dgm:cxn modelId="{04F78F95-1707-4498-82E3-F5F4740BFF61}" type="presParOf" srcId="{0A684D95-EF9C-4ADE-B7D2-D608128154C4}" destId="{CC2F5F3E-6E6D-4DDF-9D26-C540833B17FB}" srcOrd="1" destOrd="0" presId="urn:microsoft.com/office/officeart/2005/8/layout/hProcess4"/>
    <dgm:cxn modelId="{EE7634C5-3E97-46F6-A227-7662AA477DC8}" type="presParOf" srcId="{0A684D95-EF9C-4ADE-B7D2-D608128154C4}" destId="{55AE179C-665D-44AF-B2CD-C05A456EBF8D}" srcOrd="2" destOrd="0" presId="urn:microsoft.com/office/officeart/2005/8/layout/hProcess4"/>
    <dgm:cxn modelId="{5F91988A-C26C-4FD2-9928-182498EB6D7F}" type="presParOf" srcId="{0A684D95-EF9C-4ADE-B7D2-D608128154C4}" destId="{D9D870F6-C94A-45C7-94A1-0B4CC7985B75}" srcOrd="3" destOrd="0" presId="urn:microsoft.com/office/officeart/2005/8/layout/hProcess4"/>
    <dgm:cxn modelId="{CACCE089-EC38-4505-A478-E041917B1448}" type="presParOf" srcId="{0A684D95-EF9C-4ADE-B7D2-D608128154C4}" destId="{33721D1A-76AF-4329-9F70-5F558F53F563}" srcOrd="4" destOrd="0" presId="urn:microsoft.com/office/officeart/2005/8/layout/hProcess4"/>
    <dgm:cxn modelId="{61BEE9E8-F740-4FA9-A174-D51EE3A357E4}" type="presParOf" srcId="{EAD08926-A9F9-49AA-98A7-1A774FB02F20}" destId="{C292E251-B5F3-4363-BA9A-23DF39B27B9E}" srcOrd="3" destOrd="0" presId="urn:microsoft.com/office/officeart/2005/8/layout/hProcess4"/>
    <dgm:cxn modelId="{54703CCA-AB3C-446F-BD4B-D8ECE86C3901}" type="presParOf" srcId="{EAD08926-A9F9-49AA-98A7-1A774FB02F20}" destId="{5A95992A-4F8C-4F55-AB6B-757B525D27E6}" srcOrd="4" destOrd="0" presId="urn:microsoft.com/office/officeart/2005/8/layout/hProcess4"/>
    <dgm:cxn modelId="{EC9DF3F6-3DFE-4A9E-9ADD-941BC5D2FB82}" type="presParOf" srcId="{5A95992A-4F8C-4F55-AB6B-757B525D27E6}" destId="{06FEF8D4-849B-4620-A4AB-49B4F1572D22}" srcOrd="0" destOrd="0" presId="urn:microsoft.com/office/officeart/2005/8/layout/hProcess4"/>
    <dgm:cxn modelId="{2A4C36F7-9306-4A53-AB57-DB3904872482}" type="presParOf" srcId="{5A95992A-4F8C-4F55-AB6B-757B525D27E6}" destId="{EE53BF21-89F3-46B5-9EA6-0849DD19EE1A}" srcOrd="1" destOrd="0" presId="urn:microsoft.com/office/officeart/2005/8/layout/hProcess4"/>
    <dgm:cxn modelId="{0AD5B3C7-0CF2-4319-9045-20DF179FBB6C}" type="presParOf" srcId="{5A95992A-4F8C-4F55-AB6B-757B525D27E6}" destId="{CB449E1F-CC6C-4F86-ACE8-296E47E732D3}" srcOrd="2" destOrd="0" presId="urn:microsoft.com/office/officeart/2005/8/layout/hProcess4"/>
    <dgm:cxn modelId="{4A34BC19-8DFC-44B5-9BA3-5D5B994454CA}" type="presParOf" srcId="{5A95992A-4F8C-4F55-AB6B-757B525D27E6}" destId="{56CE56C0-E84C-44E7-AB2E-579DED1108CB}" srcOrd="3" destOrd="0" presId="urn:microsoft.com/office/officeart/2005/8/layout/hProcess4"/>
    <dgm:cxn modelId="{37F19833-C94D-4F92-B439-03F7C031CD46}" type="presParOf" srcId="{5A95992A-4F8C-4F55-AB6B-757B525D27E6}" destId="{1B7B065B-CCE9-42FD-8082-69D7C04A4529}"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87B09CB-0D64-4D3D-BA5F-B4C7868B7884}"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EE6D6CA4-B825-4E99-A808-FF64A62FED79}">
      <dgm:prSet/>
      <dgm:spPr/>
      <dgm:t>
        <a:bodyPr/>
        <a:lstStyle/>
        <a:p>
          <a:r>
            <a:rPr lang="en-US" dirty="0"/>
            <a:t>             Side by Side Comparison Medal Wins and Population</a:t>
          </a:r>
        </a:p>
      </dgm:t>
    </dgm:pt>
    <dgm:pt modelId="{ADDBADAF-4294-476C-983E-47CE92E6D277}" type="parTrans" cxnId="{A80567EA-15E5-41B4-B04A-D73A1518B121}">
      <dgm:prSet/>
      <dgm:spPr/>
      <dgm:t>
        <a:bodyPr/>
        <a:lstStyle/>
        <a:p>
          <a:endParaRPr lang="en-US"/>
        </a:p>
      </dgm:t>
    </dgm:pt>
    <dgm:pt modelId="{67511F64-ED03-483F-AB35-06ED08C891F8}" type="sibTrans" cxnId="{A80567EA-15E5-41B4-B04A-D73A1518B121}">
      <dgm:prSet/>
      <dgm:spPr/>
      <dgm:t>
        <a:bodyPr/>
        <a:lstStyle/>
        <a:p>
          <a:endParaRPr lang="en-US"/>
        </a:p>
      </dgm:t>
    </dgm:pt>
    <dgm:pt modelId="{483E6A23-C922-4C18-A2BE-272607C0175B}" type="pres">
      <dgm:prSet presAssocID="{387B09CB-0D64-4D3D-BA5F-B4C7868B7884}" presName="linear" presStyleCnt="0">
        <dgm:presLayoutVars>
          <dgm:animLvl val="lvl"/>
          <dgm:resizeHandles val="exact"/>
        </dgm:presLayoutVars>
      </dgm:prSet>
      <dgm:spPr/>
    </dgm:pt>
    <dgm:pt modelId="{1C8EEE96-10B3-4A6A-80D3-8AAEC6663637}" type="pres">
      <dgm:prSet presAssocID="{EE6D6CA4-B825-4E99-A808-FF64A62FED79}" presName="parentText" presStyleLbl="node1" presStyleIdx="0" presStyleCnt="1">
        <dgm:presLayoutVars>
          <dgm:chMax val="0"/>
          <dgm:bulletEnabled val="1"/>
        </dgm:presLayoutVars>
      </dgm:prSet>
      <dgm:spPr/>
    </dgm:pt>
  </dgm:ptLst>
  <dgm:cxnLst>
    <dgm:cxn modelId="{01DE966F-54A4-4620-9B5A-69BFEC603407}" type="presOf" srcId="{EE6D6CA4-B825-4E99-A808-FF64A62FED79}" destId="{1C8EEE96-10B3-4A6A-80D3-8AAEC6663637}" srcOrd="0" destOrd="0" presId="urn:microsoft.com/office/officeart/2005/8/layout/vList2"/>
    <dgm:cxn modelId="{6FC677AA-C822-463D-9E26-CA73FD712EC1}" type="presOf" srcId="{387B09CB-0D64-4D3D-BA5F-B4C7868B7884}" destId="{483E6A23-C922-4C18-A2BE-272607C0175B}" srcOrd="0" destOrd="0" presId="urn:microsoft.com/office/officeart/2005/8/layout/vList2"/>
    <dgm:cxn modelId="{A80567EA-15E5-41B4-B04A-D73A1518B121}" srcId="{387B09CB-0D64-4D3D-BA5F-B4C7868B7884}" destId="{EE6D6CA4-B825-4E99-A808-FF64A62FED79}" srcOrd="0" destOrd="0" parTransId="{ADDBADAF-4294-476C-983E-47CE92E6D277}" sibTransId="{67511F64-ED03-483F-AB35-06ED08C891F8}"/>
    <dgm:cxn modelId="{A28E2285-2B66-4595-9830-69FEC44F3037}" type="presParOf" srcId="{483E6A23-C922-4C18-A2BE-272607C0175B}" destId="{1C8EEE96-10B3-4A6A-80D3-8AAEC6663637}"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53E2291-E980-4B2E-B6F9-B0E73354D65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47834C7-686F-45AC-BEBD-0A3F58B7963F}">
      <dgm:prSet/>
      <dgm:spPr/>
      <dgm:t>
        <a:bodyPr/>
        <a:lstStyle/>
        <a:p>
          <a:r>
            <a:rPr lang="en-US"/>
            <a:t>Further analysis of the geo distribution of athletes across the USSR and how the new borders affected individual Olympic team performance over time. </a:t>
          </a:r>
        </a:p>
      </dgm:t>
    </dgm:pt>
    <dgm:pt modelId="{04CC520D-C2B9-4182-B5E7-54FEF2234044}" type="parTrans" cxnId="{34B44695-BBBB-4410-8209-225F79CDB00F}">
      <dgm:prSet/>
      <dgm:spPr/>
      <dgm:t>
        <a:bodyPr/>
        <a:lstStyle/>
        <a:p>
          <a:endParaRPr lang="en-US"/>
        </a:p>
      </dgm:t>
    </dgm:pt>
    <dgm:pt modelId="{3E2603CC-311F-43C4-ACC1-36602C7040DE}" type="sibTrans" cxnId="{34B44695-BBBB-4410-8209-225F79CDB00F}">
      <dgm:prSet/>
      <dgm:spPr/>
      <dgm:t>
        <a:bodyPr/>
        <a:lstStyle/>
        <a:p>
          <a:endParaRPr lang="en-US"/>
        </a:p>
      </dgm:t>
    </dgm:pt>
    <dgm:pt modelId="{CAF9E0C4-65A0-4204-A0BC-379E34E1D5D7}">
      <dgm:prSet/>
      <dgm:spPr/>
      <dgm:t>
        <a:bodyPr/>
        <a:lstStyle/>
        <a:p>
          <a:r>
            <a:rPr lang="en-US"/>
            <a:t>Deep dive into how funding and appeal to national pride may affect whole country performance.  </a:t>
          </a:r>
        </a:p>
      </dgm:t>
    </dgm:pt>
    <dgm:pt modelId="{2BAF189E-2118-4E89-94A5-EF98AA6D464F}" type="parTrans" cxnId="{C65E3447-C742-46B4-85C2-BBA9555FC042}">
      <dgm:prSet/>
      <dgm:spPr/>
      <dgm:t>
        <a:bodyPr/>
        <a:lstStyle/>
        <a:p>
          <a:endParaRPr lang="en-US"/>
        </a:p>
      </dgm:t>
    </dgm:pt>
    <dgm:pt modelId="{10E84E77-ADA6-468D-8046-04625B42D5B5}" type="sibTrans" cxnId="{C65E3447-C742-46B4-85C2-BBA9555FC042}">
      <dgm:prSet/>
      <dgm:spPr/>
      <dgm:t>
        <a:bodyPr/>
        <a:lstStyle/>
        <a:p>
          <a:endParaRPr lang="en-US"/>
        </a:p>
      </dgm:t>
    </dgm:pt>
    <dgm:pt modelId="{D12E7019-4F8A-4D18-9B4B-A7C7E087608C}">
      <dgm:prSet/>
      <dgm:spPr/>
      <dgm:t>
        <a:bodyPr/>
        <a:lstStyle/>
        <a:p>
          <a:r>
            <a:rPr lang="en-US"/>
            <a:t>Soviet influence on international participation of women in sports.</a:t>
          </a:r>
        </a:p>
      </dgm:t>
    </dgm:pt>
    <dgm:pt modelId="{0BE0637F-5961-436E-9840-75B20A00B181}" type="parTrans" cxnId="{46A8EC9D-4352-47F6-B2FA-97ADF9AC378D}">
      <dgm:prSet/>
      <dgm:spPr/>
      <dgm:t>
        <a:bodyPr/>
        <a:lstStyle/>
        <a:p>
          <a:endParaRPr lang="en-US"/>
        </a:p>
      </dgm:t>
    </dgm:pt>
    <dgm:pt modelId="{46629B45-64C2-4B2B-ABB9-D170AA7F0944}" type="sibTrans" cxnId="{46A8EC9D-4352-47F6-B2FA-97ADF9AC378D}">
      <dgm:prSet/>
      <dgm:spPr/>
      <dgm:t>
        <a:bodyPr/>
        <a:lstStyle/>
        <a:p>
          <a:endParaRPr lang="en-US"/>
        </a:p>
      </dgm:t>
    </dgm:pt>
    <dgm:pt modelId="{916CAAE4-E1E5-4BF8-B37B-D51D70FDB7E6}">
      <dgm:prSet/>
      <dgm:spPr/>
      <dgm:t>
        <a:bodyPr/>
        <a:lstStyle/>
        <a:p>
          <a:r>
            <a:rPr lang="en-US"/>
            <a:t>1992 was an outlier year.  We included it in analysis of Russian Federation but was comprised of Russia and 12 of 15 Post-Soviet States.  </a:t>
          </a:r>
        </a:p>
      </dgm:t>
    </dgm:pt>
    <dgm:pt modelId="{C0CE5A62-322E-404C-A127-CBAD7FC63183}" type="parTrans" cxnId="{28CB27DA-D43B-467D-B52C-D81CFB3A4DAF}">
      <dgm:prSet/>
      <dgm:spPr/>
      <dgm:t>
        <a:bodyPr/>
        <a:lstStyle/>
        <a:p>
          <a:endParaRPr lang="en-US"/>
        </a:p>
      </dgm:t>
    </dgm:pt>
    <dgm:pt modelId="{282B4DB7-8EF1-4D57-B5D7-746FAC6B9AFC}" type="sibTrans" cxnId="{28CB27DA-D43B-467D-B52C-D81CFB3A4DAF}">
      <dgm:prSet/>
      <dgm:spPr/>
      <dgm:t>
        <a:bodyPr/>
        <a:lstStyle/>
        <a:p>
          <a:endParaRPr lang="en-US"/>
        </a:p>
      </dgm:t>
    </dgm:pt>
    <dgm:pt modelId="{5CD2A8D3-0AA5-4B83-B851-116514AE8BFA}">
      <dgm:prSet/>
      <dgm:spPr/>
      <dgm:t>
        <a:bodyPr/>
        <a:lstStyle/>
        <a:p>
          <a:r>
            <a:rPr lang="en-US"/>
            <a:t>Prove correlation and causation between population and medal count by country.</a:t>
          </a:r>
        </a:p>
      </dgm:t>
    </dgm:pt>
    <dgm:pt modelId="{9E5BD523-AAAE-47A2-B675-44C3E0C1CDD5}" type="parTrans" cxnId="{B99E5744-39CE-43FF-A547-64C0967FE358}">
      <dgm:prSet/>
      <dgm:spPr/>
      <dgm:t>
        <a:bodyPr/>
        <a:lstStyle/>
        <a:p>
          <a:endParaRPr lang="en-US"/>
        </a:p>
      </dgm:t>
    </dgm:pt>
    <dgm:pt modelId="{FA188044-CC0C-4E1B-AADE-00B08B748956}" type="sibTrans" cxnId="{B99E5744-39CE-43FF-A547-64C0967FE358}">
      <dgm:prSet/>
      <dgm:spPr/>
      <dgm:t>
        <a:bodyPr/>
        <a:lstStyle/>
        <a:p>
          <a:endParaRPr lang="en-US"/>
        </a:p>
      </dgm:t>
    </dgm:pt>
    <dgm:pt modelId="{2A00D998-0B9A-4A9E-92B7-8CC4F6240EC9}" type="pres">
      <dgm:prSet presAssocID="{453E2291-E980-4B2E-B6F9-B0E73354D652}" presName="linear" presStyleCnt="0">
        <dgm:presLayoutVars>
          <dgm:animLvl val="lvl"/>
          <dgm:resizeHandles val="exact"/>
        </dgm:presLayoutVars>
      </dgm:prSet>
      <dgm:spPr/>
    </dgm:pt>
    <dgm:pt modelId="{938FFFB5-4DF8-4A35-B37A-C0B0009FBD64}" type="pres">
      <dgm:prSet presAssocID="{447834C7-686F-45AC-BEBD-0A3F58B7963F}" presName="parentText" presStyleLbl="node1" presStyleIdx="0" presStyleCnt="5">
        <dgm:presLayoutVars>
          <dgm:chMax val="0"/>
          <dgm:bulletEnabled val="1"/>
        </dgm:presLayoutVars>
      </dgm:prSet>
      <dgm:spPr/>
    </dgm:pt>
    <dgm:pt modelId="{234E568E-E977-4D6C-ACED-1E183EC8C378}" type="pres">
      <dgm:prSet presAssocID="{3E2603CC-311F-43C4-ACC1-36602C7040DE}" presName="spacer" presStyleCnt="0"/>
      <dgm:spPr/>
    </dgm:pt>
    <dgm:pt modelId="{21532EE7-A6FA-42AE-ACF2-6255FCB4E538}" type="pres">
      <dgm:prSet presAssocID="{CAF9E0C4-65A0-4204-A0BC-379E34E1D5D7}" presName="parentText" presStyleLbl="node1" presStyleIdx="1" presStyleCnt="5">
        <dgm:presLayoutVars>
          <dgm:chMax val="0"/>
          <dgm:bulletEnabled val="1"/>
        </dgm:presLayoutVars>
      </dgm:prSet>
      <dgm:spPr/>
    </dgm:pt>
    <dgm:pt modelId="{DE8525F1-09E2-4687-959E-D637C525D01F}" type="pres">
      <dgm:prSet presAssocID="{10E84E77-ADA6-468D-8046-04625B42D5B5}" presName="spacer" presStyleCnt="0"/>
      <dgm:spPr/>
    </dgm:pt>
    <dgm:pt modelId="{784FA28A-0E3F-4377-B010-392208F7060F}" type="pres">
      <dgm:prSet presAssocID="{D12E7019-4F8A-4D18-9B4B-A7C7E087608C}" presName="parentText" presStyleLbl="node1" presStyleIdx="2" presStyleCnt="5">
        <dgm:presLayoutVars>
          <dgm:chMax val="0"/>
          <dgm:bulletEnabled val="1"/>
        </dgm:presLayoutVars>
      </dgm:prSet>
      <dgm:spPr/>
    </dgm:pt>
    <dgm:pt modelId="{7663DF24-ADB8-4F83-A0DB-BD86F8849D70}" type="pres">
      <dgm:prSet presAssocID="{46629B45-64C2-4B2B-ABB9-D170AA7F0944}" presName="spacer" presStyleCnt="0"/>
      <dgm:spPr/>
    </dgm:pt>
    <dgm:pt modelId="{4BF2BA75-21F5-4A43-93F5-603AD67BC462}" type="pres">
      <dgm:prSet presAssocID="{916CAAE4-E1E5-4BF8-B37B-D51D70FDB7E6}" presName="parentText" presStyleLbl="node1" presStyleIdx="3" presStyleCnt="5">
        <dgm:presLayoutVars>
          <dgm:chMax val="0"/>
          <dgm:bulletEnabled val="1"/>
        </dgm:presLayoutVars>
      </dgm:prSet>
      <dgm:spPr/>
    </dgm:pt>
    <dgm:pt modelId="{FC8AEEF0-D292-4347-A559-EBDA56141470}" type="pres">
      <dgm:prSet presAssocID="{282B4DB7-8EF1-4D57-B5D7-746FAC6B9AFC}" presName="spacer" presStyleCnt="0"/>
      <dgm:spPr/>
    </dgm:pt>
    <dgm:pt modelId="{9295F86E-96E4-491F-A766-DE051F193B26}" type="pres">
      <dgm:prSet presAssocID="{5CD2A8D3-0AA5-4B83-B851-116514AE8BFA}" presName="parentText" presStyleLbl="node1" presStyleIdx="4" presStyleCnt="5">
        <dgm:presLayoutVars>
          <dgm:chMax val="0"/>
          <dgm:bulletEnabled val="1"/>
        </dgm:presLayoutVars>
      </dgm:prSet>
      <dgm:spPr/>
    </dgm:pt>
  </dgm:ptLst>
  <dgm:cxnLst>
    <dgm:cxn modelId="{54879E16-8281-4A46-B896-6B700335E6FE}" type="presOf" srcId="{D12E7019-4F8A-4D18-9B4B-A7C7E087608C}" destId="{784FA28A-0E3F-4377-B010-392208F7060F}" srcOrd="0" destOrd="0" presId="urn:microsoft.com/office/officeart/2005/8/layout/vList2"/>
    <dgm:cxn modelId="{2EBCB022-CFF0-4970-A52C-FF54872ABF92}" type="presOf" srcId="{CAF9E0C4-65A0-4204-A0BC-379E34E1D5D7}" destId="{21532EE7-A6FA-42AE-ACF2-6255FCB4E538}" srcOrd="0" destOrd="0" presId="urn:microsoft.com/office/officeart/2005/8/layout/vList2"/>
    <dgm:cxn modelId="{A9D20A31-3E2D-4DE0-83F0-7AA56734CD0D}" type="presOf" srcId="{5CD2A8D3-0AA5-4B83-B851-116514AE8BFA}" destId="{9295F86E-96E4-491F-A766-DE051F193B26}" srcOrd="0" destOrd="0" presId="urn:microsoft.com/office/officeart/2005/8/layout/vList2"/>
    <dgm:cxn modelId="{A797705B-4BF1-45F8-9F07-C79D0C82E2F9}" type="presOf" srcId="{453E2291-E980-4B2E-B6F9-B0E73354D652}" destId="{2A00D998-0B9A-4A9E-92B7-8CC4F6240EC9}" srcOrd="0" destOrd="0" presId="urn:microsoft.com/office/officeart/2005/8/layout/vList2"/>
    <dgm:cxn modelId="{B99E5744-39CE-43FF-A547-64C0967FE358}" srcId="{453E2291-E980-4B2E-B6F9-B0E73354D652}" destId="{5CD2A8D3-0AA5-4B83-B851-116514AE8BFA}" srcOrd="4" destOrd="0" parTransId="{9E5BD523-AAAE-47A2-B675-44C3E0C1CDD5}" sibTransId="{FA188044-CC0C-4E1B-AADE-00B08B748956}"/>
    <dgm:cxn modelId="{C65E3447-C742-46B4-85C2-BBA9555FC042}" srcId="{453E2291-E980-4B2E-B6F9-B0E73354D652}" destId="{CAF9E0C4-65A0-4204-A0BC-379E34E1D5D7}" srcOrd="1" destOrd="0" parTransId="{2BAF189E-2118-4E89-94A5-EF98AA6D464F}" sibTransId="{10E84E77-ADA6-468D-8046-04625B42D5B5}"/>
    <dgm:cxn modelId="{586B1483-F651-42CB-9A55-4309BA03F322}" type="presOf" srcId="{447834C7-686F-45AC-BEBD-0A3F58B7963F}" destId="{938FFFB5-4DF8-4A35-B37A-C0B0009FBD64}" srcOrd="0" destOrd="0" presId="urn:microsoft.com/office/officeart/2005/8/layout/vList2"/>
    <dgm:cxn modelId="{34B44695-BBBB-4410-8209-225F79CDB00F}" srcId="{453E2291-E980-4B2E-B6F9-B0E73354D652}" destId="{447834C7-686F-45AC-BEBD-0A3F58B7963F}" srcOrd="0" destOrd="0" parTransId="{04CC520D-C2B9-4182-B5E7-54FEF2234044}" sibTransId="{3E2603CC-311F-43C4-ACC1-36602C7040DE}"/>
    <dgm:cxn modelId="{46A8EC9D-4352-47F6-B2FA-97ADF9AC378D}" srcId="{453E2291-E980-4B2E-B6F9-B0E73354D652}" destId="{D12E7019-4F8A-4D18-9B4B-A7C7E087608C}" srcOrd="2" destOrd="0" parTransId="{0BE0637F-5961-436E-9840-75B20A00B181}" sibTransId="{46629B45-64C2-4B2B-ABB9-D170AA7F0944}"/>
    <dgm:cxn modelId="{1F7EB7A5-E2C1-44F0-B3E5-358F86614C05}" type="presOf" srcId="{916CAAE4-E1E5-4BF8-B37B-D51D70FDB7E6}" destId="{4BF2BA75-21F5-4A43-93F5-603AD67BC462}" srcOrd="0" destOrd="0" presId="urn:microsoft.com/office/officeart/2005/8/layout/vList2"/>
    <dgm:cxn modelId="{28CB27DA-D43B-467D-B52C-D81CFB3A4DAF}" srcId="{453E2291-E980-4B2E-B6F9-B0E73354D652}" destId="{916CAAE4-E1E5-4BF8-B37B-D51D70FDB7E6}" srcOrd="3" destOrd="0" parTransId="{C0CE5A62-322E-404C-A127-CBAD7FC63183}" sibTransId="{282B4DB7-8EF1-4D57-B5D7-746FAC6B9AFC}"/>
    <dgm:cxn modelId="{BCB5424F-C185-4BD8-9439-07796727073A}" type="presParOf" srcId="{2A00D998-0B9A-4A9E-92B7-8CC4F6240EC9}" destId="{938FFFB5-4DF8-4A35-B37A-C0B0009FBD64}" srcOrd="0" destOrd="0" presId="urn:microsoft.com/office/officeart/2005/8/layout/vList2"/>
    <dgm:cxn modelId="{0FAFBD80-A3BE-47D9-8B70-057621923995}" type="presParOf" srcId="{2A00D998-0B9A-4A9E-92B7-8CC4F6240EC9}" destId="{234E568E-E977-4D6C-ACED-1E183EC8C378}" srcOrd="1" destOrd="0" presId="urn:microsoft.com/office/officeart/2005/8/layout/vList2"/>
    <dgm:cxn modelId="{5837113C-7BFA-4A22-981D-98BB5E576F73}" type="presParOf" srcId="{2A00D998-0B9A-4A9E-92B7-8CC4F6240EC9}" destId="{21532EE7-A6FA-42AE-ACF2-6255FCB4E538}" srcOrd="2" destOrd="0" presId="urn:microsoft.com/office/officeart/2005/8/layout/vList2"/>
    <dgm:cxn modelId="{1C753684-4334-4568-833F-0A478BAAA7C1}" type="presParOf" srcId="{2A00D998-0B9A-4A9E-92B7-8CC4F6240EC9}" destId="{DE8525F1-09E2-4687-959E-D637C525D01F}" srcOrd="3" destOrd="0" presId="urn:microsoft.com/office/officeart/2005/8/layout/vList2"/>
    <dgm:cxn modelId="{54AE6247-D056-461A-9ABE-FA677D548C9D}" type="presParOf" srcId="{2A00D998-0B9A-4A9E-92B7-8CC4F6240EC9}" destId="{784FA28A-0E3F-4377-B010-392208F7060F}" srcOrd="4" destOrd="0" presId="urn:microsoft.com/office/officeart/2005/8/layout/vList2"/>
    <dgm:cxn modelId="{3A322A40-8CF3-40C0-8A24-7B7AEAFE0942}" type="presParOf" srcId="{2A00D998-0B9A-4A9E-92B7-8CC4F6240EC9}" destId="{7663DF24-ADB8-4F83-A0DB-BD86F8849D70}" srcOrd="5" destOrd="0" presId="urn:microsoft.com/office/officeart/2005/8/layout/vList2"/>
    <dgm:cxn modelId="{9CB53275-DFA4-4B48-8ED9-F8281E62D2D2}" type="presParOf" srcId="{2A00D998-0B9A-4A9E-92B7-8CC4F6240EC9}" destId="{4BF2BA75-21F5-4A43-93F5-603AD67BC462}" srcOrd="6" destOrd="0" presId="urn:microsoft.com/office/officeart/2005/8/layout/vList2"/>
    <dgm:cxn modelId="{AF324764-4AEC-49B4-81E3-8F52A723DA86}" type="presParOf" srcId="{2A00D998-0B9A-4A9E-92B7-8CC4F6240EC9}" destId="{FC8AEEF0-D292-4347-A559-EBDA56141470}" srcOrd="7" destOrd="0" presId="urn:microsoft.com/office/officeart/2005/8/layout/vList2"/>
    <dgm:cxn modelId="{D6F355DB-99C8-4065-B9DC-F411CD817456}" type="presParOf" srcId="{2A00D998-0B9A-4A9E-92B7-8CC4F6240EC9}" destId="{9295F86E-96E4-491F-A766-DE051F193B26}"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A9A5C9-AC49-406B-B39F-42030F5F666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A263B069-DBE9-464F-9081-8FB40116E7AB}">
      <dgm:prSet/>
      <dgm:spPr/>
      <dgm:t>
        <a:bodyPr/>
        <a:lstStyle/>
        <a:p>
          <a:r>
            <a:rPr lang="en-US" dirty="0"/>
            <a:t>We filtered the datasets by country, gender, Olympic Medal Counts, population, GDP, and Years using pandas, matplotlib, python.</a:t>
          </a:r>
        </a:p>
      </dgm:t>
    </dgm:pt>
    <dgm:pt modelId="{794F7236-607B-4638-A0A9-216C0AB1601D}" type="parTrans" cxnId="{9040DCC4-72F4-461A-A90F-27CC0C01EC42}">
      <dgm:prSet/>
      <dgm:spPr/>
      <dgm:t>
        <a:bodyPr/>
        <a:lstStyle/>
        <a:p>
          <a:endParaRPr lang="en-US"/>
        </a:p>
      </dgm:t>
    </dgm:pt>
    <dgm:pt modelId="{32BB32BF-A736-4E14-8893-11C710928059}" type="sibTrans" cxnId="{9040DCC4-72F4-461A-A90F-27CC0C01EC42}">
      <dgm:prSet/>
      <dgm:spPr/>
      <dgm:t>
        <a:bodyPr/>
        <a:lstStyle/>
        <a:p>
          <a:endParaRPr lang="en-US"/>
        </a:p>
      </dgm:t>
    </dgm:pt>
    <dgm:pt modelId="{8AAFB894-CC9B-4B47-A629-0141EAB64F46}">
      <dgm:prSet/>
      <dgm:spPr/>
      <dgm:t>
        <a:bodyPr/>
        <a:lstStyle/>
        <a:p>
          <a:r>
            <a:rPr lang="en-US" dirty="0"/>
            <a:t>We cleaned the data tables so they were in a usable format for charting.  </a:t>
          </a:r>
        </a:p>
      </dgm:t>
    </dgm:pt>
    <dgm:pt modelId="{7219F05E-2975-4F5D-B069-6D586C859F87}" type="parTrans" cxnId="{2CBD98F5-4207-48B1-B543-BAE8E89BCF46}">
      <dgm:prSet/>
      <dgm:spPr/>
      <dgm:t>
        <a:bodyPr/>
        <a:lstStyle/>
        <a:p>
          <a:endParaRPr lang="en-US"/>
        </a:p>
      </dgm:t>
    </dgm:pt>
    <dgm:pt modelId="{F86200C3-CC20-4184-BE6F-5BAA889A08C7}" type="sibTrans" cxnId="{2CBD98F5-4207-48B1-B543-BAE8E89BCF46}">
      <dgm:prSet/>
      <dgm:spPr/>
      <dgm:t>
        <a:bodyPr/>
        <a:lstStyle/>
        <a:p>
          <a:endParaRPr lang="en-US"/>
        </a:p>
      </dgm:t>
    </dgm:pt>
    <dgm:pt modelId="{6CB1DD08-B70B-4B3D-967F-D902D3660D5A}">
      <dgm:prSet/>
      <dgm:spPr/>
      <dgm:t>
        <a:bodyPr/>
        <a:lstStyle/>
        <a:p>
          <a:r>
            <a:rPr lang="en-US" dirty="0"/>
            <a:t>We cleaned and merged multiple data sources for GDP.</a:t>
          </a:r>
        </a:p>
      </dgm:t>
    </dgm:pt>
    <dgm:pt modelId="{86500E08-3F78-4093-8D61-57BAD095C816}" type="parTrans" cxnId="{7E1174A4-FF96-43DF-BE2C-D60CFDF47A5D}">
      <dgm:prSet/>
      <dgm:spPr/>
      <dgm:t>
        <a:bodyPr/>
        <a:lstStyle/>
        <a:p>
          <a:endParaRPr lang="en-US"/>
        </a:p>
      </dgm:t>
    </dgm:pt>
    <dgm:pt modelId="{2E168BBB-30BB-4B9F-9E6E-D47114D44E03}" type="sibTrans" cxnId="{7E1174A4-FF96-43DF-BE2C-D60CFDF47A5D}">
      <dgm:prSet/>
      <dgm:spPr/>
      <dgm:t>
        <a:bodyPr/>
        <a:lstStyle/>
        <a:p>
          <a:endParaRPr lang="en-US"/>
        </a:p>
      </dgm:t>
    </dgm:pt>
    <dgm:pt modelId="{B0C54B3E-6648-4944-ACD7-FB207AFCEE0B}">
      <dgm:prSet/>
      <dgm:spPr/>
      <dgm:t>
        <a:bodyPr/>
        <a:lstStyle/>
        <a:p>
          <a:r>
            <a:rPr lang="en-US" dirty="0"/>
            <a:t>Determined there were multiple codes for Soviet Union/Russia as the break-up happened</a:t>
          </a:r>
        </a:p>
      </dgm:t>
    </dgm:pt>
    <dgm:pt modelId="{5D3B4674-9416-44D8-8DFE-2F8F341DCE57}" type="parTrans" cxnId="{2018C03A-92B4-41C3-AA54-6866635B9116}">
      <dgm:prSet/>
      <dgm:spPr/>
      <dgm:t>
        <a:bodyPr/>
        <a:lstStyle/>
        <a:p>
          <a:endParaRPr lang="en-US"/>
        </a:p>
      </dgm:t>
    </dgm:pt>
    <dgm:pt modelId="{999BE450-FE31-4144-82F5-4A1086EC0D48}" type="sibTrans" cxnId="{2018C03A-92B4-41C3-AA54-6866635B9116}">
      <dgm:prSet/>
      <dgm:spPr/>
      <dgm:t>
        <a:bodyPr/>
        <a:lstStyle/>
        <a:p>
          <a:endParaRPr lang="en-US"/>
        </a:p>
      </dgm:t>
    </dgm:pt>
    <dgm:pt modelId="{3B3A2C4D-0AA3-4C10-B182-56C62A31311B}">
      <dgm:prSet/>
      <dgm:spPr/>
      <dgm:t>
        <a:bodyPr/>
        <a:lstStyle/>
        <a:p>
          <a:r>
            <a:rPr lang="en-US" dirty="0"/>
            <a:t>Population data set was filtered by Olympic years.  It also had to be grouped and summed according to historical borders.  </a:t>
          </a:r>
        </a:p>
      </dgm:t>
    </dgm:pt>
    <dgm:pt modelId="{98A8AB97-B533-41B6-BC65-8582718DF0FF}" type="parTrans" cxnId="{27F779D1-6C31-4BDD-BC8D-F25317BAA770}">
      <dgm:prSet/>
      <dgm:spPr/>
      <dgm:t>
        <a:bodyPr/>
        <a:lstStyle/>
        <a:p>
          <a:endParaRPr lang="en-US"/>
        </a:p>
      </dgm:t>
    </dgm:pt>
    <dgm:pt modelId="{01AA5EE7-E82E-4DA8-8A7E-ADA561B98E15}" type="sibTrans" cxnId="{27F779D1-6C31-4BDD-BC8D-F25317BAA770}">
      <dgm:prSet/>
      <dgm:spPr/>
      <dgm:t>
        <a:bodyPr/>
        <a:lstStyle/>
        <a:p>
          <a:endParaRPr lang="en-US"/>
        </a:p>
      </dgm:t>
    </dgm:pt>
    <dgm:pt modelId="{E883A5C1-B475-4AAB-B0A0-1249FB21DC87}" type="pres">
      <dgm:prSet presAssocID="{E2A9A5C9-AC49-406B-B39F-42030F5F6662}" presName="vert0" presStyleCnt="0">
        <dgm:presLayoutVars>
          <dgm:dir/>
          <dgm:animOne val="branch"/>
          <dgm:animLvl val="lvl"/>
        </dgm:presLayoutVars>
      </dgm:prSet>
      <dgm:spPr/>
    </dgm:pt>
    <dgm:pt modelId="{37984383-81EE-4227-8371-624B3B40C3B1}" type="pres">
      <dgm:prSet presAssocID="{A263B069-DBE9-464F-9081-8FB40116E7AB}" presName="thickLine" presStyleLbl="alignNode1" presStyleIdx="0" presStyleCnt="5"/>
      <dgm:spPr/>
    </dgm:pt>
    <dgm:pt modelId="{C3F825A0-F5EF-4F89-A38D-40C3DC60A35D}" type="pres">
      <dgm:prSet presAssocID="{A263B069-DBE9-464F-9081-8FB40116E7AB}" presName="horz1" presStyleCnt="0"/>
      <dgm:spPr/>
    </dgm:pt>
    <dgm:pt modelId="{29D004A2-929A-4165-8EEA-D49746969379}" type="pres">
      <dgm:prSet presAssocID="{A263B069-DBE9-464F-9081-8FB40116E7AB}" presName="tx1" presStyleLbl="revTx" presStyleIdx="0" presStyleCnt="5"/>
      <dgm:spPr/>
    </dgm:pt>
    <dgm:pt modelId="{4A105ACE-2477-4322-BBE0-F44EFE43C4A0}" type="pres">
      <dgm:prSet presAssocID="{A263B069-DBE9-464F-9081-8FB40116E7AB}" presName="vert1" presStyleCnt="0"/>
      <dgm:spPr/>
    </dgm:pt>
    <dgm:pt modelId="{CFB0DC4C-53E5-4106-9547-78D184BC965D}" type="pres">
      <dgm:prSet presAssocID="{8AAFB894-CC9B-4B47-A629-0141EAB64F46}" presName="thickLine" presStyleLbl="alignNode1" presStyleIdx="1" presStyleCnt="5"/>
      <dgm:spPr/>
    </dgm:pt>
    <dgm:pt modelId="{83D31928-809A-483E-A5AA-87DFAA473637}" type="pres">
      <dgm:prSet presAssocID="{8AAFB894-CC9B-4B47-A629-0141EAB64F46}" presName="horz1" presStyleCnt="0"/>
      <dgm:spPr/>
    </dgm:pt>
    <dgm:pt modelId="{CBD4D292-CDB0-4B27-B199-850F0C41F3A9}" type="pres">
      <dgm:prSet presAssocID="{8AAFB894-CC9B-4B47-A629-0141EAB64F46}" presName="tx1" presStyleLbl="revTx" presStyleIdx="1" presStyleCnt="5"/>
      <dgm:spPr/>
    </dgm:pt>
    <dgm:pt modelId="{7300B000-4C07-4278-8AD0-6D18AAEFD801}" type="pres">
      <dgm:prSet presAssocID="{8AAFB894-CC9B-4B47-A629-0141EAB64F46}" presName="vert1" presStyleCnt="0"/>
      <dgm:spPr/>
    </dgm:pt>
    <dgm:pt modelId="{A40753C1-E043-4AF8-B563-22D3C433CBB2}" type="pres">
      <dgm:prSet presAssocID="{6CB1DD08-B70B-4B3D-967F-D902D3660D5A}" presName="thickLine" presStyleLbl="alignNode1" presStyleIdx="2" presStyleCnt="5"/>
      <dgm:spPr/>
    </dgm:pt>
    <dgm:pt modelId="{AA5B4D96-030E-4A28-8711-1B58D0728649}" type="pres">
      <dgm:prSet presAssocID="{6CB1DD08-B70B-4B3D-967F-D902D3660D5A}" presName="horz1" presStyleCnt="0"/>
      <dgm:spPr/>
    </dgm:pt>
    <dgm:pt modelId="{FAEAEA76-BCEA-4E8C-8544-7287366F15C6}" type="pres">
      <dgm:prSet presAssocID="{6CB1DD08-B70B-4B3D-967F-D902D3660D5A}" presName="tx1" presStyleLbl="revTx" presStyleIdx="2" presStyleCnt="5"/>
      <dgm:spPr/>
    </dgm:pt>
    <dgm:pt modelId="{89B44FDC-F9C9-4D5F-BEFD-1DE56D2C50A8}" type="pres">
      <dgm:prSet presAssocID="{6CB1DD08-B70B-4B3D-967F-D902D3660D5A}" presName="vert1" presStyleCnt="0"/>
      <dgm:spPr/>
    </dgm:pt>
    <dgm:pt modelId="{B529D496-7B43-42CE-965E-6038EB9A553D}" type="pres">
      <dgm:prSet presAssocID="{B0C54B3E-6648-4944-ACD7-FB207AFCEE0B}" presName="thickLine" presStyleLbl="alignNode1" presStyleIdx="3" presStyleCnt="5"/>
      <dgm:spPr/>
    </dgm:pt>
    <dgm:pt modelId="{62144E73-71A4-4E7E-8520-352DDFE4B789}" type="pres">
      <dgm:prSet presAssocID="{B0C54B3E-6648-4944-ACD7-FB207AFCEE0B}" presName="horz1" presStyleCnt="0"/>
      <dgm:spPr/>
    </dgm:pt>
    <dgm:pt modelId="{21C138A9-3E28-4ECD-812B-70104FDCB6B4}" type="pres">
      <dgm:prSet presAssocID="{B0C54B3E-6648-4944-ACD7-FB207AFCEE0B}" presName="tx1" presStyleLbl="revTx" presStyleIdx="3" presStyleCnt="5"/>
      <dgm:spPr/>
    </dgm:pt>
    <dgm:pt modelId="{0AFF86B2-851B-47A4-821D-D9812A5FC4FD}" type="pres">
      <dgm:prSet presAssocID="{B0C54B3E-6648-4944-ACD7-FB207AFCEE0B}" presName="vert1" presStyleCnt="0"/>
      <dgm:spPr/>
    </dgm:pt>
    <dgm:pt modelId="{DF897B4B-6F94-4999-B264-FABBEFFE21AE}" type="pres">
      <dgm:prSet presAssocID="{3B3A2C4D-0AA3-4C10-B182-56C62A31311B}" presName="thickLine" presStyleLbl="alignNode1" presStyleIdx="4" presStyleCnt="5"/>
      <dgm:spPr/>
    </dgm:pt>
    <dgm:pt modelId="{0719F32C-C68E-4043-A0B2-CCE7B2261A87}" type="pres">
      <dgm:prSet presAssocID="{3B3A2C4D-0AA3-4C10-B182-56C62A31311B}" presName="horz1" presStyleCnt="0"/>
      <dgm:spPr/>
    </dgm:pt>
    <dgm:pt modelId="{427866A7-DDFE-464D-A658-DD7AD488C7A1}" type="pres">
      <dgm:prSet presAssocID="{3B3A2C4D-0AA3-4C10-B182-56C62A31311B}" presName="tx1" presStyleLbl="revTx" presStyleIdx="4" presStyleCnt="5"/>
      <dgm:spPr/>
    </dgm:pt>
    <dgm:pt modelId="{D4AB52FF-0C49-46FC-B3B9-1ED0D3B71CE4}" type="pres">
      <dgm:prSet presAssocID="{3B3A2C4D-0AA3-4C10-B182-56C62A31311B}" presName="vert1" presStyleCnt="0"/>
      <dgm:spPr/>
    </dgm:pt>
  </dgm:ptLst>
  <dgm:cxnLst>
    <dgm:cxn modelId="{2018C03A-92B4-41C3-AA54-6866635B9116}" srcId="{E2A9A5C9-AC49-406B-B39F-42030F5F6662}" destId="{B0C54B3E-6648-4944-ACD7-FB207AFCEE0B}" srcOrd="3" destOrd="0" parTransId="{5D3B4674-9416-44D8-8DFE-2F8F341DCE57}" sibTransId="{999BE450-FE31-4144-82F5-4A1086EC0D48}"/>
    <dgm:cxn modelId="{E4D69071-8DE4-4648-B3FE-E6AA30B51C44}" type="presOf" srcId="{6CB1DD08-B70B-4B3D-967F-D902D3660D5A}" destId="{FAEAEA76-BCEA-4E8C-8544-7287366F15C6}" srcOrd="0" destOrd="0" presId="urn:microsoft.com/office/officeart/2008/layout/LinedList"/>
    <dgm:cxn modelId="{7E1174A4-FF96-43DF-BE2C-D60CFDF47A5D}" srcId="{E2A9A5C9-AC49-406B-B39F-42030F5F6662}" destId="{6CB1DD08-B70B-4B3D-967F-D902D3660D5A}" srcOrd="2" destOrd="0" parTransId="{86500E08-3F78-4093-8D61-57BAD095C816}" sibTransId="{2E168BBB-30BB-4B9F-9E6E-D47114D44E03}"/>
    <dgm:cxn modelId="{572A08A7-4233-4906-BD70-E4878BA5EC93}" type="presOf" srcId="{3B3A2C4D-0AA3-4C10-B182-56C62A31311B}" destId="{427866A7-DDFE-464D-A658-DD7AD488C7A1}" srcOrd="0" destOrd="0" presId="urn:microsoft.com/office/officeart/2008/layout/LinedList"/>
    <dgm:cxn modelId="{F1D62EBE-A2B7-4527-AD53-FBBF4A4835E0}" type="presOf" srcId="{A263B069-DBE9-464F-9081-8FB40116E7AB}" destId="{29D004A2-929A-4165-8EEA-D49746969379}" srcOrd="0" destOrd="0" presId="urn:microsoft.com/office/officeart/2008/layout/LinedList"/>
    <dgm:cxn modelId="{A74DADC2-C5A2-4B39-9DC6-6C5079C21157}" type="presOf" srcId="{8AAFB894-CC9B-4B47-A629-0141EAB64F46}" destId="{CBD4D292-CDB0-4B27-B199-850F0C41F3A9}" srcOrd="0" destOrd="0" presId="urn:microsoft.com/office/officeart/2008/layout/LinedList"/>
    <dgm:cxn modelId="{9040DCC4-72F4-461A-A90F-27CC0C01EC42}" srcId="{E2A9A5C9-AC49-406B-B39F-42030F5F6662}" destId="{A263B069-DBE9-464F-9081-8FB40116E7AB}" srcOrd="0" destOrd="0" parTransId="{794F7236-607B-4638-A0A9-216C0AB1601D}" sibTransId="{32BB32BF-A736-4E14-8893-11C710928059}"/>
    <dgm:cxn modelId="{27F779D1-6C31-4BDD-BC8D-F25317BAA770}" srcId="{E2A9A5C9-AC49-406B-B39F-42030F5F6662}" destId="{3B3A2C4D-0AA3-4C10-B182-56C62A31311B}" srcOrd="4" destOrd="0" parTransId="{98A8AB97-B533-41B6-BC65-8582718DF0FF}" sibTransId="{01AA5EE7-E82E-4DA8-8A7E-ADA561B98E15}"/>
    <dgm:cxn modelId="{B824C3DA-9A77-4923-8C51-57E0352BA064}" type="presOf" srcId="{B0C54B3E-6648-4944-ACD7-FB207AFCEE0B}" destId="{21C138A9-3E28-4ECD-812B-70104FDCB6B4}" srcOrd="0" destOrd="0" presId="urn:microsoft.com/office/officeart/2008/layout/LinedList"/>
    <dgm:cxn modelId="{F1D892EB-412B-4EBE-BD0F-A353BEC438D2}" type="presOf" srcId="{E2A9A5C9-AC49-406B-B39F-42030F5F6662}" destId="{E883A5C1-B475-4AAB-B0A0-1249FB21DC87}" srcOrd="0" destOrd="0" presId="urn:microsoft.com/office/officeart/2008/layout/LinedList"/>
    <dgm:cxn modelId="{2CBD98F5-4207-48B1-B543-BAE8E89BCF46}" srcId="{E2A9A5C9-AC49-406B-B39F-42030F5F6662}" destId="{8AAFB894-CC9B-4B47-A629-0141EAB64F46}" srcOrd="1" destOrd="0" parTransId="{7219F05E-2975-4F5D-B069-6D586C859F87}" sibTransId="{F86200C3-CC20-4184-BE6F-5BAA889A08C7}"/>
    <dgm:cxn modelId="{C5131C9B-CBAF-4D1A-AAA7-DA60C1831A17}" type="presParOf" srcId="{E883A5C1-B475-4AAB-B0A0-1249FB21DC87}" destId="{37984383-81EE-4227-8371-624B3B40C3B1}" srcOrd="0" destOrd="0" presId="urn:microsoft.com/office/officeart/2008/layout/LinedList"/>
    <dgm:cxn modelId="{98F9BA3F-7B08-459A-A841-FA405D076C03}" type="presParOf" srcId="{E883A5C1-B475-4AAB-B0A0-1249FB21DC87}" destId="{C3F825A0-F5EF-4F89-A38D-40C3DC60A35D}" srcOrd="1" destOrd="0" presId="urn:microsoft.com/office/officeart/2008/layout/LinedList"/>
    <dgm:cxn modelId="{28FEC22D-845A-4910-B1B8-7430BA5F00AB}" type="presParOf" srcId="{C3F825A0-F5EF-4F89-A38D-40C3DC60A35D}" destId="{29D004A2-929A-4165-8EEA-D49746969379}" srcOrd="0" destOrd="0" presId="urn:microsoft.com/office/officeart/2008/layout/LinedList"/>
    <dgm:cxn modelId="{AB583A90-23F9-4EF5-8D35-57D92B79D829}" type="presParOf" srcId="{C3F825A0-F5EF-4F89-A38D-40C3DC60A35D}" destId="{4A105ACE-2477-4322-BBE0-F44EFE43C4A0}" srcOrd="1" destOrd="0" presId="urn:microsoft.com/office/officeart/2008/layout/LinedList"/>
    <dgm:cxn modelId="{CFDD2EF1-815D-4671-A345-7B5512FB187A}" type="presParOf" srcId="{E883A5C1-B475-4AAB-B0A0-1249FB21DC87}" destId="{CFB0DC4C-53E5-4106-9547-78D184BC965D}" srcOrd="2" destOrd="0" presId="urn:microsoft.com/office/officeart/2008/layout/LinedList"/>
    <dgm:cxn modelId="{1F8E4868-312E-4F4D-B2B5-0CFB03DE5F09}" type="presParOf" srcId="{E883A5C1-B475-4AAB-B0A0-1249FB21DC87}" destId="{83D31928-809A-483E-A5AA-87DFAA473637}" srcOrd="3" destOrd="0" presId="urn:microsoft.com/office/officeart/2008/layout/LinedList"/>
    <dgm:cxn modelId="{84056353-0CC8-4C1F-AFA1-2BCED4FBE3B6}" type="presParOf" srcId="{83D31928-809A-483E-A5AA-87DFAA473637}" destId="{CBD4D292-CDB0-4B27-B199-850F0C41F3A9}" srcOrd="0" destOrd="0" presId="urn:microsoft.com/office/officeart/2008/layout/LinedList"/>
    <dgm:cxn modelId="{C2D00C41-8210-49C6-9E7D-D3A93F2D9836}" type="presParOf" srcId="{83D31928-809A-483E-A5AA-87DFAA473637}" destId="{7300B000-4C07-4278-8AD0-6D18AAEFD801}" srcOrd="1" destOrd="0" presId="urn:microsoft.com/office/officeart/2008/layout/LinedList"/>
    <dgm:cxn modelId="{3BFB1236-4316-4C13-BF6F-4FC4FE861B6A}" type="presParOf" srcId="{E883A5C1-B475-4AAB-B0A0-1249FB21DC87}" destId="{A40753C1-E043-4AF8-B563-22D3C433CBB2}" srcOrd="4" destOrd="0" presId="urn:microsoft.com/office/officeart/2008/layout/LinedList"/>
    <dgm:cxn modelId="{3FA44BCF-4F4C-4B50-9D2D-791B80D66C40}" type="presParOf" srcId="{E883A5C1-B475-4AAB-B0A0-1249FB21DC87}" destId="{AA5B4D96-030E-4A28-8711-1B58D0728649}" srcOrd="5" destOrd="0" presId="urn:microsoft.com/office/officeart/2008/layout/LinedList"/>
    <dgm:cxn modelId="{A8DD151C-DE01-4BE8-8AF2-DCAD1577C9E2}" type="presParOf" srcId="{AA5B4D96-030E-4A28-8711-1B58D0728649}" destId="{FAEAEA76-BCEA-4E8C-8544-7287366F15C6}" srcOrd="0" destOrd="0" presId="urn:microsoft.com/office/officeart/2008/layout/LinedList"/>
    <dgm:cxn modelId="{AAAA40AA-C5A1-47F0-A6DD-67D4A332007B}" type="presParOf" srcId="{AA5B4D96-030E-4A28-8711-1B58D0728649}" destId="{89B44FDC-F9C9-4D5F-BEFD-1DE56D2C50A8}" srcOrd="1" destOrd="0" presId="urn:microsoft.com/office/officeart/2008/layout/LinedList"/>
    <dgm:cxn modelId="{73FFD9D0-5E95-4475-994D-B50B55B88B0E}" type="presParOf" srcId="{E883A5C1-B475-4AAB-B0A0-1249FB21DC87}" destId="{B529D496-7B43-42CE-965E-6038EB9A553D}" srcOrd="6" destOrd="0" presId="urn:microsoft.com/office/officeart/2008/layout/LinedList"/>
    <dgm:cxn modelId="{04440549-5269-465D-A829-412605D0D333}" type="presParOf" srcId="{E883A5C1-B475-4AAB-B0A0-1249FB21DC87}" destId="{62144E73-71A4-4E7E-8520-352DDFE4B789}" srcOrd="7" destOrd="0" presId="urn:microsoft.com/office/officeart/2008/layout/LinedList"/>
    <dgm:cxn modelId="{B917E69D-233C-48F3-82F7-7892A644EE63}" type="presParOf" srcId="{62144E73-71A4-4E7E-8520-352DDFE4B789}" destId="{21C138A9-3E28-4ECD-812B-70104FDCB6B4}" srcOrd="0" destOrd="0" presId="urn:microsoft.com/office/officeart/2008/layout/LinedList"/>
    <dgm:cxn modelId="{C755EA64-29DF-4E75-80BF-F4A159CE3BFB}" type="presParOf" srcId="{62144E73-71A4-4E7E-8520-352DDFE4B789}" destId="{0AFF86B2-851B-47A4-821D-D9812A5FC4FD}" srcOrd="1" destOrd="0" presId="urn:microsoft.com/office/officeart/2008/layout/LinedList"/>
    <dgm:cxn modelId="{40392E05-E500-4BE9-91C0-DAAF1DEF47F0}" type="presParOf" srcId="{E883A5C1-B475-4AAB-B0A0-1249FB21DC87}" destId="{DF897B4B-6F94-4999-B264-FABBEFFE21AE}" srcOrd="8" destOrd="0" presId="urn:microsoft.com/office/officeart/2008/layout/LinedList"/>
    <dgm:cxn modelId="{0017B220-9810-4900-9BCA-6194DD78C9A4}" type="presParOf" srcId="{E883A5C1-B475-4AAB-B0A0-1249FB21DC87}" destId="{0719F32C-C68E-4043-A0B2-CCE7B2261A87}" srcOrd="9" destOrd="0" presId="urn:microsoft.com/office/officeart/2008/layout/LinedList"/>
    <dgm:cxn modelId="{30D0A340-03B1-4AA4-A50F-43C125396B2C}" type="presParOf" srcId="{0719F32C-C68E-4043-A0B2-CCE7B2261A87}" destId="{427866A7-DDFE-464D-A658-DD7AD488C7A1}" srcOrd="0" destOrd="0" presId="urn:microsoft.com/office/officeart/2008/layout/LinedList"/>
    <dgm:cxn modelId="{3E4083BD-1DDC-437D-BF35-9D974B1A7E84}" type="presParOf" srcId="{0719F32C-C68E-4043-A0B2-CCE7B2261A87}" destId="{D4AB52FF-0C49-46FC-B3B9-1ED0D3B71CE4}"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0C5A11-139C-455D-870C-99B68436E3C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6ED9807-19BC-40C2-86D0-EFA6016FE293}">
      <dgm:prSet phldrT="[Text]">
        <dgm:style>
          <a:lnRef idx="1">
            <a:schemeClr val="accent3"/>
          </a:lnRef>
          <a:fillRef idx="2">
            <a:schemeClr val="accent3"/>
          </a:fillRef>
          <a:effectRef idx="1">
            <a:schemeClr val="accent3"/>
          </a:effectRef>
          <a:fontRef idx="minor">
            <a:schemeClr val="dk1"/>
          </a:fontRef>
        </dgm:style>
      </dgm:prSet>
      <dgm:spPr/>
      <dgm:t>
        <a:bodyPr/>
        <a:lstStyle/>
        <a:p>
          <a:r>
            <a:rPr lang="en-US" dirty="0"/>
            <a:t>Methods / Attributes Used for Faster Troubleshooting, Formation of New Charts, and for Plotting</a:t>
          </a:r>
        </a:p>
      </dgm:t>
    </dgm:pt>
    <dgm:pt modelId="{F8DBAA20-08CE-45AB-99BF-33A19C3292B0}" type="parTrans" cxnId="{F2EF0B65-9E55-49E4-AC4E-D076935F3026}">
      <dgm:prSet/>
      <dgm:spPr/>
      <dgm:t>
        <a:bodyPr/>
        <a:lstStyle/>
        <a:p>
          <a:endParaRPr lang="en-US"/>
        </a:p>
      </dgm:t>
    </dgm:pt>
    <dgm:pt modelId="{19770E5A-EE3C-48E3-AA75-2AC44A5C57AC}" type="sibTrans" cxnId="{F2EF0B65-9E55-49E4-AC4E-D076935F3026}">
      <dgm:prSet/>
      <dgm:spPr/>
      <dgm:t>
        <a:bodyPr/>
        <a:lstStyle/>
        <a:p>
          <a:endParaRPr lang="en-US"/>
        </a:p>
      </dgm:t>
    </dgm:pt>
    <dgm:pt modelId="{69DDC3A8-316C-4516-898C-C5814B84274D}">
      <dgm:prSet phldrT="[Text]" custT="1">
        <dgm:style>
          <a:lnRef idx="1">
            <a:schemeClr val="accent1"/>
          </a:lnRef>
          <a:fillRef idx="2">
            <a:schemeClr val="accent1"/>
          </a:fillRef>
          <a:effectRef idx="1">
            <a:schemeClr val="accent1"/>
          </a:effectRef>
          <a:fontRef idx="minor">
            <a:schemeClr val="dk1"/>
          </a:fontRef>
        </dgm:style>
      </dgm:prSet>
      <dgm:spPr/>
      <dgm:t>
        <a:bodyPr/>
        <a:lstStyle/>
        <a:p>
          <a:endParaRPr lang="en-US" sz="1400" dirty="0"/>
        </a:p>
      </dgm:t>
    </dgm:pt>
    <dgm:pt modelId="{8F8EA6C6-FE75-422F-8A8C-10AE9F6726F3}" type="parTrans" cxnId="{24B7C1E3-3E21-4F6D-B5AA-9AA14BD7521D}">
      <dgm:prSet/>
      <dgm:spPr/>
      <dgm:t>
        <a:bodyPr/>
        <a:lstStyle/>
        <a:p>
          <a:endParaRPr lang="en-US"/>
        </a:p>
      </dgm:t>
    </dgm:pt>
    <dgm:pt modelId="{7E19BCDF-D4F1-4DB2-8C77-688778EFD887}" type="sibTrans" cxnId="{24B7C1E3-3E21-4F6D-B5AA-9AA14BD7521D}">
      <dgm:prSet/>
      <dgm:spPr/>
      <dgm:t>
        <a:bodyPr/>
        <a:lstStyle/>
        <a:p>
          <a:endParaRPr lang="en-US"/>
        </a:p>
      </dgm:t>
    </dgm:pt>
    <dgm:pt modelId="{BE085789-2492-4DC3-AF7E-4AE0F2392838}">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400" dirty="0"/>
            <a:t>shape</a:t>
          </a:r>
        </a:p>
      </dgm:t>
    </dgm:pt>
    <dgm:pt modelId="{FDC362BA-91FD-4FF6-8D20-8F41C96793ED}" type="parTrans" cxnId="{EFB45085-9DB8-4953-9DC5-8D21276FA393}">
      <dgm:prSet/>
      <dgm:spPr/>
      <dgm:t>
        <a:bodyPr/>
        <a:lstStyle/>
        <a:p>
          <a:endParaRPr lang="en-US"/>
        </a:p>
      </dgm:t>
    </dgm:pt>
    <dgm:pt modelId="{F0764AEA-6894-4062-93D7-309E6F8D6E82}" type="sibTrans" cxnId="{EFB45085-9DB8-4953-9DC5-8D21276FA393}">
      <dgm:prSet/>
      <dgm:spPr/>
      <dgm:t>
        <a:bodyPr/>
        <a:lstStyle/>
        <a:p>
          <a:endParaRPr lang="en-US"/>
        </a:p>
      </dgm:t>
    </dgm:pt>
    <dgm:pt modelId="{525685D0-3D46-45BB-91B1-E102B74BC694}">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400" dirty="0"/>
            <a:t>describe()</a:t>
          </a:r>
        </a:p>
      </dgm:t>
    </dgm:pt>
    <dgm:pt modelId="{C1B277D0-A4CE-4AD2-ABDC-7DB1C2E2EEA3}" type="parTrans" cxnId="{F66897AC-E9A5-45B4-BCA7-7CC84D136617}">
      <dgm:prSet/>
      <dgm:spPr/>
      <dgm:t>
        <a:bodyPr/>
        <a:lstStyle/>
        <a:p>
          <a:endParaRPr lang="en-US"/>
        </a:p>
      </dgm:t>
    </dgm:pt>
    <dgm:pt modelId="{1F71A872-279C-45D4-AF85-0E3D19B6DF41}" type="sibTrans" cxnId="{F66897AC-E9A5-45B4-BCA7-7CC84D136617}">
      <dgm:prSet/>
      <dgm:spPr/>
      <dgm:t>
        <a:bodyPr/>
        <a:lstStyle/>
        <a:p>
          <a:endParaRPr lang="en-US"/>
        </a:p>
      </dgm:t>
    </dgm:pt>
    <dgm:pt modelId="{B38EAF19-D112-4629-B34B-A34ACAAE4116}">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400" dirty="0"/>
            <a:t>head()</a:t>
          </a:r>
        </a:p>
      </dgm:t>
    </dgm:pt>
    <dgm:pt modelId="{A64CB3AA-5C64-4C6F-946F-DF1895A57433}" type="parTrans" cxnId="{BC7797FD-48BD-4FCF-B359-7834C76F4C11}">
      <dgm:prSet/>
      <dgm:spPr/>
      <dgm:t>
        <a:bodyPr/>
        <a:lstStyle/>
        <a:p>
          <a:endParaRPr lang="en-US"/>
        </a:p>
      </dgm:t>
    </dgm:pt>
    <dgm:pt modelId="{56136EAE-0BE3-47E9-894B-756CB5804219}" type="sibTrans" cxnId="{BC7797FD-48BD-4FCF-B359-7834C76F4C11}">
      <dgm:prSet/>
      <dgm:spPr/>
      <dgm:t>
        <a:bodyPr/>
        <a:lstStyle/>
        <a:p>
          <a:endParaRPr lang="en-US"/>
        </a:p>
      </dgm:t>
    </dgm:pt>
    <dgm:pt modelId="{70E5CB81-D40E-4AD5-9BB1-67B71139E64A}">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400" dirty="0"/>
            <a:t>list()</a:t>
          </a:r>
        </a:p>
      </dgm:t>
    </dgm:pt>
    <dgm:pt modelId="{F134BAD2-1F90-4583-BA0B-49F54A8C1929}" type="parTrans" cxnId="{CA5A464A-5036-4E31-8C96-B6604F0DF82C}">
      <dgm:prSet/>
      <dgm:spPr/>
      <dgm:t>
        <a:bodyPr/>
        <a:lstStyle/>
        <a:p>
          <a:endParaRPr lang="en-US"/>
        </a:p>
      </dgm:t>
    </dgm:pt>
    <dgm:pt modelId="{4234B8DC-9EA0-449C-B626-2F67EDB6D066}" type="sibTrans" cxnId="{CA5A464A-5036-4E31-8C96-B6604F0DF82C}">
      <dgm:prSet/>
      <dgm:spPr/>
      <dgm:t>
        <a:bodyPr/>
        <a:lstStyle/>
        <a:p>
          <a:endParaRPr lang="en-US"/>
        </a:p>
      </dgm:t>
    </dgm:pt>
    <dgm:pt modelId="{98B8A62A-9D54-432F-A3AD-AD92A1EBA231}">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400" dirty="0" err="1"/>
            <a:t>Pyplot</a:t>
          </a:r>
          <a:endParaRPr lang="en-US" sz="1400" dirty="0"/>
        </a:p>
      </dgm:t>
    </dgm:pt>
    <dgm:pt modelId="{22DB4645-751A-49CD-B66E-535E59029967}" type="parTrans" cxnId="{C5CAA96F-271B-4C12-B781-D180A782221B}">
      <dgm:prSet/>
      <dgm:spPr/>
      <dgm:t>
        <a:bodyPr/>
        <a:lstStyle/>
        <a:p>
          <a:endParaRPr lang="en-US"/>
        </a:p>
      </dgm:t>
    </dgm:pt>
    <dgm:pt modelId="{B409BE17-04E6-408F-96B7-5BE14D371DDC}" type="sibTrans" cxnId="{C5CAA96F-271B-4C12-B781-D180A782221B}">
      <dgm:prSet/>
      <dgm:spPr/>
      <dgm:t>
        <a:bodyPr/>
        <a:lstStyle/>
        <a:p>
          <a:endParaRPr lang="en-US"/>
        </a:p>
      </dgm:t>
    </dgm:pt>
    <dgm:pt modelId="{CB084CE4-1BAB-4A21-B431-B909E4F4C0B3}">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400" dirty="0"/>
            <a:t>Plot</a:t>
          </a:r>
        </a:p>
      </dgm:t>
    </dgm:pt>
    <dgm:pt modelId="{7C5AB6E4-6056-4374-818C-651C2D338569}" type="parTrans" cxnId="{5C091B6E-163A-4ABE-8A04-4911E60C421C}">
      <dgm:prSet/>
      <dgm:spPr/>
      <dgm:t>
        <a:bodyPr/>
        <a:lstStyle/>
        <a:p>
          <a:endParaRPr lang="en-US"/>
        </a:p>
      </dgm:t>
    </dgm:pt>
    <dgm:pt modelId="{FB5C57D2-FF39-43C6-A6F8-54F05EC08CF7}" type="sibTrans" cxnId="{5C091B6E-163A-4ABE-8A04-4911E60C421C}">
      <dgm:prSet/>
      <dgm:spPr/>
      <dgm:t>
        <a:bodyPr/>
        <a:lstStyle/>
        <a:p>
          <a:endParaRPr lang="en-US"/>
        </a:p>
      </dgm:t>
    </dgm:pt>
    <dgm:pt modelId="{B482806C-2A89-434B-ABC8-980B642A3F87}">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400" dirty="0"/>
            <a:t>for loop through a range of years by increments of 2 or 4</a:t>
          </a:r>
        </a:p>
      </dgm:t>
    </dgm:pt>
    <dgm:pt modelId="{3809CC50-4B5F-4F3E-B46C-CA2ADC06D438}" type="parTrans" cxnId="{75590B13-9493-4C1B-A24A-B7E101DB02C4}">
      <dgm:prSet/>
      <dgm:spPr/>
      <dgm:t>
        <a:bodyPr/>
        <a:lstStyle/>
        <a:p>
          <a:endParaRPr lang="en-US"/>
        </a:p>
      </dgm:t>
    </dgm:pt>
    <dgm:pt modelId="{25B4FA1F-03FA-4F28-AEEB-DD7FD3F92479}" type="sibTrans" cxnId="{75590B13-9493-4C1B-A24A-B7E101DB02C4}">
      <dgm:prSet/>
      <dgm:spPr/>
      <dgm:t>
        <a:bodyPr/>
        <a:lstStyle/>
        <a:p>
          <a:endParaRPr lang="en-US"/>
        </a:p>
      </dgm:t>
    </dgm:pt>
    <dgm:pt modelId="{92734CDA-9836-4401-BCAC-60D3E6AF7ECE}">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400" dirty="0"/>
            <a:t>replace()</a:t>
          </a:r>
        </a:p>
      </dgm:t>
    </dgm:pt>
    <dgm:pt modelId="{AE38E323-7F9C-451D-B840-B51A08417704}" type="parTrans" cxnId="{503667A7-1E78-4FC5-AAAC-59D57608A466}">
      <dgm:prSet/>
      <dgm:spPr/>
      <dgm:t>
        <a:bodyPr/>
        <a:lstStyle/>
        <a:p>
          <a:endParaRPr lang="en-US"/>
        </a:p>
      </dgm:t>
    </dgm:pt>
    <dgm:pt modelId="{DE2DEC9D-4CBF-4408-B4B1-C3A7E7F1AB31}" type="sibTrans" cxnId="{503667A7-1E78-4FC5-AAAC-59D57608A466}">
      <dgm:prSet/>
      <dgm:spPr/>
      <dgm:t>
        <a:bodyPr/>
        <a:lstStyle/>
        <a:p>
          <a:endParaRPr lang="en-US"/>
        </a:p>
      </dgm:t>
    </dgm:pt>
    <dgm:pt modelId="{B396D8BC-D935-43C5-B8EC-656E495C6C3B}">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400" dirty="0"/>
            <a:t>rename()</a:t>
          </a:r>
        </a:p>
      </dgm:t>
    </dgm:pt>
    <dgm:pt modelId="{B5F986C7-0C3B-458D-A4A2-9167257982F5}" type="parTrans" cxnId="{331C0BA2-2AD2-4390-8519-E27E44A676E6}">
      <dgm:prSet/>
      <dgm:spPr/>
      <dgm:t>
        <a:bodyPr/>
        <a:lstStyle/>
        <a:p>
          <a:endParaRPr lang="en-US"/>
        </a:p>
      </dgm:t>
    </dgm:pt>
    <dgm:pt modelId="{31384C98-73FC-4E95-8E9C-9111A420F9B9}" type="sibTrans" cxnId="{331C0BA2-2AD2-4390-8519-E27E44A676E6}">
      <dgm:prSet/>
      <dgm:spPr/>
      <dgm:t>
        <a:bodyPr/>
        <a:lstStyle/>
        <a:p>
          <a:endParaRPr lang="en-US"/>
        </a:p>
      </dgm:t>
    </dgm:pt>
    <dgm:pt modelId="{9D99C599-8C26-48F1-8AC7-5071F0F418BA}">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400" dirty="0"/>
            <a:t>apply(</a:t>
          </a:r>
          <a:r>
            <a:rPr lang="en-US" sz="1400" dirty="0" err="1"/>
            <a:t>pd.numeric</a:t>
          </a:r>
          <a:r>
            <a:rPr lang="en-US" sz="1400" dirty="0"/>
            <a:t>)</a:t>
          </a:r>
        </a:p>
      </dgm:t>
    </dgm:pt>
    <dgm:pt modelId="{ECEA17D2-778E-4C6F-BAD4-2C054AE5C33A}" type="parTrans" cxnId="{D2E4AA20-7BB2-4852-B3B2-2C2F5513F656}">
      <dgm:prSet/>
      <dgm:spPr/>
      <dgm:t>
        <a:bodyPr/>
        <a:lstStyle/>
        <a:p>
          <a:endParaRPr lang="en-US"/>
        </a:p>
      </dgm:t>
    </dgm:pt>
    <dgm:pt modelId="{068FA66A-740F-43C1-894E-9C58887F32A1}" type="sibTrans" cxnId="{D2E4AA20-7BB2-4852-B3B2-2C2F5513F656}">
      <dgm:prSet/>
      <dgm:spPr/>
      <dgm:t>
        <a:bodyPr/>
        <a:lstStyle/>
        <a:p>
          <a:endParaRPr lang="en-US"/>
        </a:p>
      </dgm:t>
    </dgm:pt>
    <dgm:pt modelId="{DB9364A7-B42A-4B7C-B3F8-3E5B50DBB15B}">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400" dirty="0"/>
            <a:t>extend()</a:t>
          </a:r>
        </a:p>
      </dgm:t>
    </dgm:pt>
    <dgm:pt modelId="{C9E83B5A-D9C0-4674-B378-1DEEBE8BDDA0}" type="parTrans" cxnId="{78825CD9-0045-4D5D-A1F0-48C98DFB15D6}">
      <dgm:prSet/>
      <dgm:spPr/>
      <dgm:t>
        <a:bodyPr/>
        <a:lstStyle/>
        <a:p>
          <a:endParaRPr lang="en-US"/>
        </a:p>
      </dgm:t>
    </dgm:pt>
    <dgm:pt modelId="{E4A09D00-3895-4C5D-931A-2D7C378BC119}" type="sibTrans" cxnId="{78825CD9-0045-4D5D-A1F0-48C98DFB15D6}">
      <dgm:prSet/>
      <dgm:spPr/>
      <dgm:t>
        <a:bodyPr/>
        <a:lstStyle/>
        <a:p>
          <a:endParaRPr lang="en-US"/>
        </a:p>
      </dgm:t>
    </dgm:pt>
    <dgm:pt modelId="{785D3BF8-47FB-4ADC-B998-E2A86E9556EE}">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400" dirty="0"/>
            <a:t>sum()</a:t>
          </a:r>
        </a:p>
      </dgm:t>
    </dgm:pt>
    <dgm:pt modelId="{405D800E-08F7-44CF-8EB6-42A7BECCC8CF}" type="parTrans" cxnId="{E7280F30-D324-4888-836D-289C4C5CFF4F}">
      <dgm:prSet/>
      <dgm:spPr/>
      <dgm:t>
        <a:bodyPr/>
        <a:lstStyle/>
        <a:p>
          <a:endParaRPr lang="en-US"/>
        </a:p>
      </dgm:t>
    </dgm:pt>
    <dgm:pt modelId="{A9A0D69A-9101-4EF4-BCC6-67937E211C08}" type="sibTrans" cxnId="{E7280F30-D324-4888-836D-289C4C5CFF4F}">
      <dgm:prSet/>
      <dgm:spPr/>
      <dgm:t>
        <a:bodyPr/>
        <a:lstStyle/>
        <a:p>
          <a:endParaRPr lang="en-US"/>
        </a:p>
      </dgm:t>
    </dgm:pt>
    <dgm:pt modelId="{570E42CA-8BCB-46D8-B1BB-63C47670160E}">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400" dirty="0"/>
            <a:t>cumulative sum</a:t>
          </a:r>
        </a:p>
      </dgm:t>
    </dgm:pt>
    <dgm:pt modelId="{D53AB08B-A723-4384-9411-61C5EE8B90B5}" type="parTrans" cxnId="{4881C572-3FD7-403E-B237-9704C256CC61}">
      <dgm:prSet/>
      <dgm:spPr/>
      <dgm:t>
        <a:bodyPr/>
        <a:lstStyle/>
        <a:p>
          <a:endParaRPr lang="en-US"/>
        </a:p>
      </dgm:t>
    </dgm:pt>
    <dgm:pt modelId="{DE77B83E-4A05-4DF0-BC56-BBC5E7D1068C}" type="sibTrans" cxnId="{4881C572-3FD7-403E-B237-9704C256CC61}">
      <dgm:prSet/>
      <dgm:spPr/>
      <dgm:t>
        <a:bodyPr/>
        <a:lstStyle/>
        <a:p>
          <a:endParaRPr lang="en-US"/>
        </a:p>
      </dgm:t>
    </dgm:pt>
    <dgm:pt modelId="{BF9C4A07-7BE4-4DBB-BF37-A093EF17BBBD}">
      <dgm:prSet phldrT="[Text]">
        <dgm:style>
          <a:lnRef idx="1">
            <a:schemeClr val="accent1"/>
          </a:lnRef>
          <a:fillRef idx="2">
            <a:schemeClr val="accent1"/>
          </a:fillRef>
          <a:effectRef idx="1">
            <a:schemeClr val="accent1"/>
          </a:effectRef>
          <a:fontRef idx="minor">
            <a:schemeClr val="dk1"/>
          </a:fontRef>
        </dgm:style>
      </dgm:prSet>
      <dgm:spPr/>
      <dgm:t>
        <a:bodyPr/>
        <a:lstStyle/>
        <a:p>
          <a:endParaRPr lang="en-US" sz="500" dirty="0"/>
        </a:p>
      </dgm:t>
    </dgm:pt>
    <dgm:pt modelId="{84AB0369-453B-4E3D-8758-9A34D79A3843}" type="parTrans" cxnId="{52F42E41-3600-4F7C-AD53-631F17DB993E}">
      <dgm:prSet/>
      <dgm:spPr/>
      <dgm:t>
        <a:bodyPr/>
        <a:lstStyle/>
        <a:p>
          <a:endParaRPr lang="en-US"/>
        </a:p>
      </dgm:t>
    </dgm:pt>
    <dgm:pt modelId="{0A59FA5E-0570-473A-B596-11AA3AB5871E}" type="sibTrans" cxnId="{52F42E41-3600-4F7C-AD53-631F17DB993E}">
      <dgm:prSet/>
      <dgm:spPr/>
      <dgm:t>
        <a:bodyPr/>
        <a:lstStyle/>
        <a:p>
          <a:endParaRPr lang="en-US"/>
        </a:p>
      </dgm:t>
    </dgm:pt>
    <dgm:pt modelId="{E80D0EF7-8656-414A-A43D-1FAC703A5662}">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400" b="0" i="0" dirty="0"/>
            <a:t>concatenation</a:t>
          </a:r>
          <a:endParaRPr lang="en-US" sz="1400" dirty="0"/>
        </a:p>
      </dgm:t>
    </dgm:pt>
    <dgm:pt modelId="{F7BD167B-390B-486F-B7C1-95506242B371}" type="parTrans" cxnId="{1798BD0D-1286-4E4F-9D14-A99D5C8E5F9F}">
      <dgm:prSet/>
      <dgm:spPr/>
      <dgm:t>
        <a:bodyPr/>
        <a:lstStyle/>
        <a:p>
          <a:endParaRPr lang="en-US"/>
        </a:p>
      </dgm:t>
    </dgm:pt>
    <dgm:pt modelId="{5AB07C30-DC92-4A0F-BF9D-7910035B7BDF}" type="sibTrans" cxnId="{1798BD0D-1286-4E4F-9D14-A99D5C8E5F9F}">
      <dgm:prSet/>
      <dgm:spPr/>
      <dgm:t>
        <a:bodyPr/>
        <a:lstStyle/>
        <a:p>
          <a:endParaRPr lang="en-US"/>
        </a:p>
      </dgm:t>
    </dgm:pt>
    <dgm:pt modelId="{C4F8F8A1-6E55-422C-8845-CDB03FB44862}">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400" dirty="0"/>
            <a:t>info()</a:t>
          </a:r>
        </a:p>
      </dgm:t>
    </dgm:pt>
    <dgm:pt modelId="{44AD2C4E-16C3-4D14-B954-9C3AD3395FCB}" type="parTrans" cxnId="{D8C05E5F-EB8C-4D5E-AA8E-C00375BEEF3C}">
      <dgm:prSet/>
      <dgm:spPr/>
      <dgm:t>
        <a:bodyPr/>
        <a:lstStyle/>
        <a:p>
          <a:endParaRPr lang="en-US"/>
        </a:p>
      </dgm:t>
    </dgm:pt>
    <dgm:pt modelId="{0E42E071-85D8-4549-A165-18291EE2278D}" type="sibTrans" cxnId="{D8C05E5F-EB8C-4D5E-AA8E-C00375BEEF3C}">
      <dgm:prSet/>
      <dgm:spPr/>
      <dgm:t>
        <a:bodyPr/>
        <a:lstStyle/>
        <a:p>
          <a:endParaRPr lang="en-US"/>
        </a:p>
      </dgm:t>
    </dgm:pt>
    <dgm:pt modelId="{CA7EC648-9A5B-4C89-A595-C9959BCB2FEF}">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400" dirty="0" err="1"/>
            <a:t>isin</a:t>
          </a:r>
          <a:r>
            <a:rPr lang="en-US" sz="1400" dirty="0"/>
            <a:t>()</a:t>
          </a:r>
        </a:p>
      </dgm:t>
    </dgm:pt>
    <dgm:pt modelId="{369BCEA9-CE79-4B4F-B0AD-CEA580891427}" type="parTrans" cxnId="{EBEBE8B4-CC6B-4A6D-901F-FB3B8E4CC481}">
      <dgm:prSet/>
      <dgm:spPr/>
      <dgm:t>
        <a:bodyPr/>
        <a:lstStyle/>
        <a:p>
          <a:endParaRPr lang="en-US"/>
        </a:p>
      </dgm:t>
    </dgm:pt>
    <dgm:pt modelId="{33BDD73B-E43C-40A4-B98B-F576C2CB33BC}" type="sibTrans" cxnId="{EBEBE8B4-CC6B-4A6D-901F-FB3B8E4CC481}">
      <dgm:prSet/>
      <dgm:spPr/>
      <dgm:t>
        <a:bodyPr/>
        <a:lstStyle/>
        <a:p>
          <a:endParaRPr lang="en-US"/>
        </a:p>
      </dgm:t>
    </dgm:pt>
    <dgm:pt modelId="{F956842E-DD99-45C9-BAB3-0ECB0FA4A335}">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400" b="0" i="0" dirty="0" err="1"/>
            <a:t>groupby</a:t>
          </a:r>
          <a:endParaRPr lang="en-US" sz="1400" dirty="0"/>
        </a:p>
      </dgm:t>
    </dgm:pt>
    <dgm:pt modelId="{703F291B-8508-4C5E-A1D7-272250150312}" type="parTrans" cxnId="{29A5B211-BED3-4F86-AA27-C40C7E5CDCF4}">
      <dgm:prSet/>
      <dgm:spPr/>
      <dgm:t>
        <a:bodyPr/>
        <a:lstStyle/>
        <a:p>
          <a:endParaRPr lang="en-US"/>
        </a:p>
      </dgm:t>
    </dgm:pt>
    <dgm:pt modelId="{9FD684F5-F85F-42E1-BA2B-7A0CB6099F15}" type="sibTrans" cxnId="{29A5B211-BED3-4F86-AA27-C40C7E5CDCF4}">
      <dgm:prSet/>
      <dgm:spPr/>
      <dgm:t>
        <a:bodyPr/>
        <a:lstStyle/>
        <a:p>
          <a:endParaRPr lang="en-US"/>
        </a:p>
      </dgm:t>
    </dgm:pt>
    <dgm:pt modelId="{357988F3-603A-48AF-94FD-F0283E41C0B5}">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400" b="0" i="0" dirty="0"/>
            <a:t> </a:t>
          </a:r>
          <a:r>
            <a:rPr lang="en-US" sz="1400" b="0" i="0" dirty="0" err="1"/>
            <a:t>stats.ttest</a:t>
          </a:r>
          <a:endParaRPr lang="en-US" sz="1400" dirty="0"/>
        </a:p>
      </dgm:t>
    </dgm:pt>
    <dgm:pt modelId="{ABEA8A05-B34B-461C-8304-BA8F9E0B91DD}" type="parTrans" cxnId="{CED8565C-CA78-4B3A-96F0-823087388A7B}">
      <dgm:prSet/>
      <dgm:spPr/>
      <dgm:t>
        <a:bodyPr/>
        <a:lstStyle/>
        <a:p>
          <a:endParaRPr lang="en-US"/>
        </a:p>
      </dgm:t>
    </dgm:pt>
    <dgm:pt modelId="{73652BFE-0D12-410F-84E2-B9C6A43C8532}" type="sibTrans" cxnId="{CED8565C-CA78-4B3A-96F0-823087388A7B}">
      <dgm:prSet/>
      <dgm:spPr/>
      <dgm:t>
        <a:bodyPr/>
        <a:lstStyle/>
        <a:p>
          <a:endParaRPr lang="en-US"/>
        </a:p>
      </dgm:t>
    </dgm:pt>
    <dgm:pt modelId="{6DAA992F-681A-47FF-8EF9-F6E74FD07A12}">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400" dirty="0"/>
            <a:t>seaborn</a:t>
          </a:r>
        </a:p>
      </dgm:t>
    </dgm:pt>
    <dgm:pt modelId="{830F1845-6DC4-4696-A462-224D1FD828B0}" type="parTrans" cxnId="{561C21BE-FE9F-4CDF-B185-F61BCF0218E2}">
      <dgm:prSet/>
      <dgm:spPr/>
      <dgm:t>
        <a:bodyPr/>
        <a:lstStyle/>
        <a:p>
          <a:endParaRPr lang="en-US"/>
        </a:p>
      </dgm:t>
    </dgm:pt>
    <dgm:pt modelId="{03B20D1C-A4E9-46E1-BA4D-14CED8A44783}" type="sibTrans" cxnId="{561C21BE-FE9F-4CDF-B185-F61BCF0218E2}">
      <dgm:prSet/>
      <dgm:spPr/>
      <dgm:t>
        <a:bodyPr/>
        <a:lstStyle/>
        <a:p>
          <a:endParaRPr lang="en-US"/>
        </a:p>
      </dgm:t>
    </dgm:pt>
    <dgm:pt modelId="{78213DA6-16B5-422B-A5FC-BB5421B19FBA}">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400" dirty="0" err="1"/>
            <a:t>st.pearsonr</a:t>
          </a:r>
          <a:endParaRPr lang="en-US" sz="1400" dirty="0"/>
        </a:p>
      </dgm:t>
    </dgm:pt>
    <dgm:pt modelId="{1B3BE1F1-C120-402C-B6C1-228AFAADCB12}" type="parTrans" cxnId="{3EC923C8-6543-431E-B3EB-893EA6D0F81D}">
      <dgm:prSet/>
      <dgm:spPr/>
      <dgm:t>
        <a:bodyPr/>
        <a:lstStyle/>
        <a:p>
          <a:endParaRPr lang="en-US"/>
        </a:p>
      </dgm:t>
    </dgm:pt>
    <dgm:pt modelId="{6BBD953F-F506-4B38-9D86-C9BB5C7BD7E8}" type="sibTrans" cxnId="{3EC923C8-6543-431E-B3EB-893EA6D0F81D}">
      <dgm:prSet/>
      <dgm:spPr/>
      <dgm:t>
        <a:bodyPr/>
        <a:lstStyle/>
        <a:p>
          <a:endParaRPr lang="en-US"/>
        </a:p>
      </dgm:t>
    </dgm:pt>
    <dgm:pt modelId="{87F88E6F-6B19-4352-BA85-A269CE1CF2DC}">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400" dirty="0" err="1"/>
            <a:t>df.dropna</a:t>
          </a:r>
          <a:endParaRPr lang="en-US" sz="1400" dirty="0"/>
        </a:p>
      </dgm:t>
    </dgm:pt>
    <dgm:pt modelId="{49EFA229-C217-4E2C-B7DD-F6AE7C42BAE1}" type="parTrans" cxnId="{D69C6849-C549-449F-95DA-CAAFD14DB557}">
      <dgm:prSet/>
      <dgm:spPr/>
      <dgm:t>
        <a:bodyPr/>
        <a:lstStyle/>
        <a:p>
          <a:endParaRPr lang="en-US"/>
        </a:p>
      </dgm:t>
    </dgm:pt>
    <dgm:pt modelId="{CB09DC97-D59F-4708-A5B7-D63AAA486765}" type="sibTrans" cxnId="{D69C6849-C549-449F-95DA-CAAFD14DB557}">
      <dgm:prSet/>
      <dgm:spPr/>
      <dgm:t>
        <a:bodyPr/>
        <a:lstStyle/>
        <a:p>
          <a:endParaRPr lang="en-US"/>
        </a:p>
      </dgm:t>
    </dgm:pt>
    <dgm:pt modelId="{209711C8-44AE-4F0C-88C1-BFFEEC7B7DCD}">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400" dirty="0" err="1"/>
            <a:t>lineregress</a:t>
          </a:r>
          <a:endParaRPr lang="en-US" sz="1400" dirty="0"/>
        </a:p>
      </dgm:t>
    </dgm:pt>
    <dgm:pt modelId="{E400F05F-CF9B-46CB-9E6E-046586E3A90F}" type="parTrans" cxnId="{8BB8FB79-5FE1-452D-85A8-F9BB6BF26FB3}">
      <dgm:prSet/>
      <dgm:spPr/>
      <dgm:t>
        <a:bodyPr/>
        <a:lstStyle/>
        <a:p>
          <a:endParaRPr lang="en-US"/>
        </a:p>
      </dgm:t>
    </dgm:pt>
    <dgm:pt modelId="{8D6C7673-5083-484B-9541-63335218EB1C}" type="sibTrans" cxnId="{8BB8FB79-5FE1-452D-85A8-F9BB6BF26FB3}">
      <dgm:prSet/>
      <dgm:spPr/>
      <dgm:t>
        <a:bodyPr/>
        <a:lstStyle/>
        <a:p>
          <a:endParaRPr lang="en-US"/>
        </a:p>
      </dgm:t>
    </dgm:pt>
    <dgm:pt modelId="{3C32A404-5116-4F29-97CD-E906ABCD6DE1}">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400" dirty="0" err="1"/>
            <a:t>pd.merge</a:t>
          </a:r>
          <a:endParaRPr lang="en-US" sz="1400" dirty="0"/>
        </a:p>
      </dgm:t>
    </dgm:pt>
    <dgm:pt modelId="{34439F64-1FFD-4B4F-8DDC-2A984882F421}" type="parTrans" cxnId="{5C06874D-6C70-4341-98D7-4932291A5717}">
      <dgm:prSet/>
      <dgm:spPr/>
      <dgm:t>
        <a:bodyPr/>
        <a:lstStyle/>
        <a:p>
          <a:endParaRPr lang="en-US"/>
        </a:p>
      </dgm:t>
    </dgm:pt>
    <dgm:pt modelId="{7196CBAA-8EE2-45E7-9EE8-74F84C46452A}" type="sibTrans" cxnId="{5C06874D-6C70-4341-98D7-4932291A5717}">
      <dgm:prSet/>
      <dgm:spPr/>
      <dgm:t>
        <a:bodyPr/>
        <a:lstStyle/>
        <a:p>
          <a:endParaRPr lang="en-US"/>
        </a:p>
      </dgm:t>
    </dgm:pt>
    <dgm:pt modelId="{94D27CA1-CD77-43B2-99E2-9186AC24A4DC}" type="pres">
      <dgm:prSet presAssocID="{B60C5A11-139C-455D-870C-99B68436E3CF}" presName="Name0" presStyleCnt="0">
        <dgm:presLayoutVars>
          <dgm:dir/>
          <dgm:animLvl val="lvl"/>
          <dgm:resizeHandles val="exact"/>
        </dgm:presLayoutVars>
      </dgm:prSet>
      <dgm:spPr/>
    </dgm:pt>
    <dgm:pt modelId="{2820D31C-8975-4424-AA72-3B891BE65CE8}" type="pres">
      <dgm:prSet presAssocID="{56ED9807-19BC-40C2-86D0-EFA6016FE293}" presName="linNode" presStyleCnt="0"/>
      <dgm:spPr/>
    </dgm:pt>
    <dgm:pt modelId="{DE7B6B2D-3706-42DD-B7E9-14068BBAC506}" type="pres">
      <dgm:prSet presAssocID="{56ED9807-19BC-40C2-86D0-EFA6016FE293}" presName="parentText" presStyleLbl="node1" presStyleIdx="0" presStyleCnt="1" custScaleY="252927">
        <dgm:presLayoutVars>
          <dgm:chMax val="1"/>
          <dgm:bulletEnabled val="1"/>
        </dgm:presLayoutVars>
      </dgm:prSet>
      <dgm:spPr/>
    </dgm:pt>
    <dgm:pt modelId="{3E8EA34E-0F83-4C70-84F6-2EC3226D271E}" type="pres">
      <dgm:prSet presAssocID="{56ED9807-19BC-40C2-86D0-EFA6016FE293}" presName="descendantText" presStyleLbl="alignAccFollowNode1" presStyleIdx="0" presStyleCnt="1" custScaleX="63268" custScaleY="332279" custLinFactNeighborX="-1186" custLinFactNeighborY="11036">
        <dgm:presLayoutVars>
          <dgm:bulletEnabled val="1"/>
        </dgm:presLayoutVars>
      </dgm:prSet>
      <dgm:spPr/>
    </dgm:pt>
  </dgm:ptLst>
  <dgm:cxnLst>
    <dgm:cxn modelId="{BDB34301-6B9F-4D23-A82D-BB6E2FA300D7}" type="presOf" srcId="{69DDC3A8-316C-4516-898C-C5814B84274D}" destId="{3E8EA34E-0F83-4C70-84F6-2EC3226D271E}" srcOrd="0" destOrd="0" presId="urn:microsoft.com/office/officeart/2005/8/layout/vList5"/>
    <dgm:cxn modelId="{D6016F04-C2BE-43DA-91ED-192609E54CE9}" type="presOf" srcId="{B396D8BC-D935-43C5-B8EC-656E495C6C3B}" destId="{3E8EA34E-0F83-4C70-84F6-2EC3226D271E}" srcOrd="0" destOrd="10" presId="urn:microsoft.com/office/officeart/2005/8/layout/vList5"/>
    <dgm:cxn modelId="{1798BD0D-1286-4E4F-9D14-A99D5C8E5F9F}" srcId="{56ED9807-19BC-40C2-86D0-EFA6016FE293}" destId="{E80D0EF7-8656-414A-A43D-1FAC703A5662}" srcOrd="16" destOrd="0" parTransId="{F7BD167B-390B-486F-B7C1-95506242B371}" sibTransId="{5AB07C30-DC92-4A0F-BF9D-7910035B7BDF}"/>
    <dgm:cxn modelId="{29A5B211-BED3-4F86-AA27-C40C7E5CDCF4}" srcId="{56ED9807-19BC-40C2-86D0-EFA6016FE293}" destId="{F956842E-DD99-45C9-BAB3-0ECB0FA4A335}" srcOrd="17" destOrd="0" parTransId="{703F291B-8508-4C5E-A1D7-272250150312}" sibTransId="{9FD684F5-F85F-42E1-BA2B-7A0CB6099F15}"/>
    <dgm:cxn modelId="{75590B13-9493-4C1B-A24A-B7E101DB02C4}" srcId="{56ED9807-19BC-40C2-86D0-EFA6016FE293}" destId="{B482806C-2A89-434B-ABC8-980B642A3F87}" srcOrd="8" destOrd="0" parTransId="{3809CC50-4B5F-4F3E-B46C-CA2ADC06D438}" sibTransId="{25B4FA1F-03FA-4F28-AEEB-DD7FD3F92479}"/>
    <dgm:cxn modelId="{EF19DC13-2AE4-4C45-A3F8-A29B66FDDEBD}" type="presOf" srcId="{BF9C4A07-7BE4-4DBB-BF37-A093EF17BBBD}" destId="{3E8EA34E-0F83-4C70-84F6-2EC3226D271E}" srcOrd="0" destOrd="24" presId="urn:microsoft.com/office/officeart/2005/8/layout/vList5"/>
    <dgm:cxn modelId="{D2E4AA20-7BB2-4852-B3B2-2C2F5513F656}" srcId="{56ED9807-19BC-40C2-86D0-EFA6016FE293}" destId="{9D99C599-8C26-48F1-8AC7-5071F0F418BA}" srcOrd="11" destOrd="0" parTransId="{ECEA17D2-778E-4C6F-BAD4-2C054AE5C33A}" sibTransId="{068FA66A-740F-43C1-894E-9C58887F32A1}"/>
    <dgm:cxn modelId="{CA6A132F-B698-49EA-BCA0-6756C1F422CB}" type="presOf" srcId="{E80D0EF7-8656-414A-A43D-1FAC703A5662}" destId="{3E8EA34E-0F83-4C70-84F6-2EC3226D271E}" srcOrd="0" destOrd="16" presId="urn:microsoft.com/office/officeart/2005/8/layout/vList5"/>
    <dgm:cxn modelId="{E7280F30-D324-4888-836D-289C4C5CFF4F}" srcId="{56ED9807-19BC-40C2-86D0-EFA6016FE293}" destId="{785D3BF8-47FB-4ADC-B998-E2A86E9556EE}" srcOrd="13" destOrd="0" parTransId="{405D800E-08F7-44CF-8EB6-42A7BECCC8CF}" sibTransId="{A9A0D69A-9101-4EF4-BCC6-67937E211C08}"/>
    <dgm:cxn modelId="{E049CC38-1320-42E4-A557-E08EB2695653}" type="presOf" srcId="{3C32A404-5116-4F29-97CD-E906ABCD6DE1}" destId="{3E8EA34E-0F83-4C70-84F6-2EC3226D271E}" srcOrd="0" destOrd="23" presId="urn:microsoft.com/office/officeart/2005/8/layout/vList5"/>
    <dgm:cxn modelId="{CED8565C-CA78-4B3A-96F0-823087388A7B}" srcId="{56ED9807-19BC-40C2-86D0-EFA6016FE293}" destId="{357988F3-603A-48AF-94FD-F0283E41C0B5}" srcOrd="18" destOrd="0" parTransId="{ABEA8A05-B34B-461C-8304-BA8F9E0B91DD}" sibTransId="{73652BFE-0D12-410F-84E2-B9C6A43C8532}"/>
    <dgm:cxn modelId="{D8C05E5F-EB8C-4D5E-AA8E-C00375BEEF3C}" srcId="{56ED9807-19BC-40C2-86D0-EFA6016FE293}" destId="{C4F8F8A1-6E55-422C-8845-CDB03FB44862}" srcOrd="2" destOrd="0" parTransId="{44AD2C4E-16C3-4D14-B954-9C3AD3395FCB}" sibTransId="{0E42E071-85D8-4549-A165-18291EE2278D}"/>
    <dgm:cxn modelId="{52F42E41-3600-4F7C-AD53-631F17DB993E}" srcId="{56ED9807-19BC-40C2-86D0-EFA6016FE293}" destId="{BF9C4A07-7BE4-4DBB-BF37-A093EF17BBBD}" srcOrd="24" destOrd="0" parTransId="{84AB0369-453B-4E3D-8758-9A34D79A3843}" sibTransId="{0A59FA5E-0570-473A-B596-11AA3AB5871E}"/>
    <dgm:cxn modelId="{38231764-59C6-4264-B965-D4494F2E548E}" type="presOf" srcId="{357988F3-603A-48AF-94FD-F0283E41C0B5}" destId="{3E8EA34E-0F83-4C70-84F6-2EC3226D271E}" srcOrd="0" destOrd="18" presId="urn:microsoft.com/office/officeart/2005/8/layout/vList5"/>
    <dgm:cxn modelId="{F2EF0B65-9E55-49E4-AC4E-D076935F3026}" srcId="{B60C5A11-139C-455D-870C-99B68436E3CF}" destId="{56ED9807-19BC-40C2-86D0-EFA6016FE293}" srcOrd="0" destOrd="0" parTransId="{F8DBAA20-08CE-45AB-99BF-33A19C3292B0}" sibTransId="{19770E5A-EE3C-48E3-AA75-2AC44A5C57AC}"/>
    <dgm:cxn modelId="{D69C6849-C549-449F-95DA-CAAFD14DB557}" srcId="{56ED9807-19BC-40C2-86D0-EFA6016FE293}" destId="{87F88E6F-6B19-4352-BA85-A269CE1CF2DC}" srcOrd="21" destOrd="0" parTransId="{49EFA229-C217-4E2C-B7DD-F6AE7C42BAE1}" sibTransId="{CB09DC97-D59F-4708-A5B7-D63AAA486765}"/>
    <dgm:cxn modelId="{132A636A-0DDA-48B4-889E-C55A82C2F274}" type="presOf" srcId="{F956842E-DD99-45C9-BAB3-0ECB0FA4A335}" destId="{3E8EA34E-0F83-4C70-84F6-2EC3226D271E}" srcOrd="0" destOrd="17" presId="urn:microsoft.com/office/officeart/2005/8/layout/vList5"/>
    <dgm:cxn modelId="{CA5A464A-5036-4E31-8C96-B6604F0DF82C}" srcId="{56ED9807-19BC-40C2-86D0-EFA6016FE293}" destId="{70E5CB81-D40E-4AD5-9BB1-67B71139E64A}" srcOrd="5" destOrd="0" parTransId="{F134BAD2-1F90-4583-BA0B-49F54A8C1929}" sibTransId="{4234B8DC-9EA0-449C-B626-2F67EDB6D066}"/>
    <dgm:cxn modelId="{5C06874D-6C70-4341-98D7-4932291A5717}" srcId="{56ED9807-19BC-40C2-86D0-EFA6016FE293}" destId="{3C32A404-5116-4F29-97CD-E906ABCD6DE1}" srcOrd="23" destOrd="0" parTransId="{34439F64-1FFD-4B4F-8DDC-2A984882F421}" sibTransId="{7196CBAA-8EE2-45E7-9EE8-74F84C46452A}"/>
    <dgm:cxn modelId="{5C091B6E-163A-4ABE-8A04-4911E60C421C}" srcId="{56ED9807-19BC-40C2-86D0-EFA6016FE293}" destId="{CB084CE4-1BAB-4A21-B431-B909E4F4C0B3}" srcOrd="7" destOrd="0" parTransId="{7C5AB6E4-6056-4374-818C-651C2D338569}" sibTransId="{FB5C57D2-FF39-43C6-A6F8-54F05EC08CF7}"/>
    <dgm:cxn modelId="{403EC64E-E23C-4801-83A7-4546419E60BB}" type="presOf" srcId="{70E5CB81-D40E-4AD5-9BB1-67B71139E64A}" destId="{3E8EA34E-0F83-4C70-84F6-2EC3226D271E}" srcOrd="0" destOrd="5" presId="urn:microsoft.com/office/officeart/2005/8/layout/vList5"/>
    <dgm:cxn modelId="{C5CAA96F-271B-4C12-B781-D180A782221B}" srcId="{56ED9807-19BC-40C2-86D0-EFA6016FE293}" destId="{98B8A62A-9D54-432F-A3AD-AD92A1EBA231}" srcOrd="6" destOrd="0" parTransId="{22DB4645-751A-49CD-B66E-535E59029967}" sibTransId="{B409BE17-04E6-408F-96B7-5BE14D371DDC}"/>
    <dgm:cxn modelId="{4881C572-3FD7-403E-B237-9704C256CC61}" srcId="{56ED9807-19BC-40C2-86D0-EFA6016FE293}" destId="{570E42CA-8BCB-46D8-B1BB-63C47670160E}" srcOrd="15" destOrd="0" parTransId="{D53AB08B-A723-4384-9411-61C5EE8B90B5}" sibTransId="{DE77B83E-4A05-4DF0-BC56-BBC5E7D1068C}"/>
    <dgm:cxn modelId="{8CD50476-F1D3-4712-8C03-EFFFF45A6B1D}" type="presOf" srcId="{CB084CE4-1BAB-4A21-B431-B909E4F4C0B3}" destId="{3E8EA34E-0F83-4C70-84F6-2EC3226D271E}" srcOrd="0" destOrd="7" presId="urn:microsoft.com/office/officeart/2005/8/layout/vList5"/>
    <dgm:cxn modelId="{03338D79-BED8-4B66-8143-6455770D56E0}" type="presOf" srcId="{6DAA992F-681A-47FF-8EF9-F6E74FD07A12}" destId="{3E8EA34E-0F83-4C70-84F6-2EC3226D271E}" srcOrd="0" destOrd="20" presId="urn:microsoft.com/office/officeart/2005/8/layout/vList5"/>
    <dgm:cxn modelId="{8BB8FB79-5FE1-452D-85A8-F9BB6BF26FB3}" srcId="{56ED9807-19BC-40C2-86D0-EFA6016FE293}" destId="{209711C8-44AE-4F0C-88C1-BFFEEC7B7DCD}" srcOrd="22" destOrd="0" parTransId="{E400F05F-CF9B-46CB-9E6E-046586E3A90F}" sibTransId="{8D6C7673-5083-484B-9541-63335218EB1C}"/>
    <dgm:cxn modelId="{EFB45085-9DB8-4953-9DC5-8D21276FA393}" srcId="{56ED9807-19BC-40C2-86D0-EFA6016FE293}" destId="{BE085789-2492-4DC3-AF7E-4AE0F2392838}" srcOrd="1" destOrd="0" parTransId="{FDC362BA-91FD-4FF6-8D20-8F41C96793ED}" sibTransId="{F0764AEA-6894-4062-93D7-309E6F8D6E82}"/>
    <dgm:cxn modelId="{A2E5EB89-AA8B-49E7-AB9A-B86C04449DE8}" type="presOf" srcId="{B60C5A11-139C-455D-870C-99B68436E3CF}" destId="{94D27CA1-CD77-43B2-99E2-9186AC24A4DC}" srcOrd="0" destOrd="0" presId="urn:microsoft.com/office/officeart/2005/8/layout/vList5"/>
    <dgm:cxn modelId="{3AB31591-1381-4E11-BFD6-A2F3C807D709}" type="presOf" srcId="{525685D0-3D46-45BB-91B1-E102B74BC694}" destId="{3E8EA34E-0F83-4C70-84F6-2EC3226D271E}" srcOrd="0" destOrd="3" presId="urn:microsoft.com/office/officeart/2005/8/layout/vList5"/>
    <dgm:cxn modelId="{331C0BA2-2AD2-4390-8519-E27E44A676E6}" srcId="{56ED9807-19BC-40C2-86D0-EFA6016FE293}" destId="{B396D8BC-D935-43C5-B8EC-656E495C6C3B}" srcOrd="10" destOrd="0" parTransId="{B5F986C7-0C3B-458D-A4A2-9167257982F5}" sibTransId="{31384C98-73FC-4E95-8E9C-9111A420F9B9}"/>
    <dgm:cxn modelId="{6FFC58A3-2C8B-491B-AACA-3ACEE60150FF}" type="presOf" srcId="{570E42CA-8BCB-46D8-B1BB-63C47670160E}" destId="{3E8EA34E-0F83-4C70-84F6-2EC3226D271E}" srcOrd="0" destOrd="15" presId="urn:microsoft.com/office/officeart/2005/8/layout/vList5"/>
    <dgm:cxn modelId="{503667A7-1E78-4FC5-AAAC-59D57608A466}" srcId="{56ED9807-19BC-40C2-86D0-EFA6016FE293}" destId="{92734CDA-9836-4401-BCAC-60D3E6AF7ECE}" srcOrd="9" destOrd="0" parTransId="{AE38E323-7F9C-451D-B840-B51A08417704}" sibTransId="{DE2DEC9D-4CBF-4408-B4B1-C3A7E7F1AB31}"/>
    <dgm:cxn modelId="{F66897AC-E9A5-45B4-BCA7-7CC84D136617}" srcId="{56ED9807-19BC-40C2-86D0-EFA6016FE293}" destId="{525685D0-3D46-45BB-91B1-E102B74BC694}" srcOrd="3" destOrd="0" parTransId="{C1B277D0-A4CE-4AD2-ABDC-7DB1C2E2EEA3}" sibTransId="{1F71A872-279C-45D4-AF85-0E3D19B6DF41}"/>
    <dgm:cxn modelId="{3FE68BB0-E179-4E37-B63F-2664C01FDC14}" type="presOf" srcId="{C4F8F8A1-6E55-422C-8845-CDB03FB44862}" destId="{3E8EA34E-0F83-4C70-84F6-2EC3226D271E}" srcOrd="0" destOrd="2" presId="urn:microsoft.com/office/officeart/2005/8/layout/vList5"/>
    <dgm:cxn modelId="{EBEBE8B4-CC6B-4A6D-901F-FB3B8E4CC481}" srcId="{56ED9807-19BC-40C2-86D0-EFA6016FE293}" destId="{CA7EC648-9A5B-4C89-A595-C9959BCB2FEF}" srcOrd="14" destOrd="0" parTransId="{369BCEA9-CE79-4B4F-B0AD-CEA580891427}" sibTransId="{33BDD73B-E43C-40A4-B98B-F576C2CB33BC}"/>
    <dgm:cxn modelId="{2CC493B7-BA8A-4932-8341-E4BE935B75C7}" type="presOf" srcId="{785D3BF8-47FB-4ADC-B998-E2A86E9556EE}" destId="{3E8EA34E-0F83-4C70-84F6-2EC3226D271E}" srcOrd="0" destOrd="13" presId="urn:microsoft.com/office/officeart/2005/8/layout/vList5"/>
    <dgm:cxn modelId="{561C21BE-FE9F-4CDF-B185-F61BCF0218E2}" srcId="{56ED9807-19BC-40C2-86D0-EFA6016FE293}" destId="{6DAA992F-681A-47FF-8EF9-F6E74FD07A12}" srcOrd="20" destOrd="0" parTransId="{830F1845-6DC4-4696-A462-224D1FD828B0}" sibTransId="{03B20D1C-A4E9-46E1-BA4D-14CED8A44783}"/>
    <dgm:cxn modelId="{693BA7BE-A00F-490C-8156-C9A10D538542}" type="presOf" srcId="{9D99C599-8C26-48F1-8AC7-5071F0F418BA}" destId="{3E8EA34E-0F83-4C70-84F6-2EC3226D271E}" srcOrd="0" destOrd="11" presId="urn:microsoft.com/office/officeart/2005/8/layout/vList5"/>
    <dgm:cxn modelId="{9E7556C1-50F6-40E9-A7E2-3FD3770F8F5C}" type="presOf" srcId="{B38EAF19-D112-4629-B34B-A34ACAAE4116}" destId="{3E8EA34E-0F83-4C70-84F6-2EC3226D271E}" srcOrd="0" destOrd="4" presId="urn:microsoft.com/office/officeart/2005/8/layout/vList5"/>
    <dgm:cxn modelId="{8AF209C7-77F5-4873-9D44-839D92EDA496}" type="presOf" srcId="{98B8A62A-9D54-432F-A3AD-AD92A1EBA231}" destId="{3E8EA34E-0F83-4C70-84F6-2EC3226D271E}" srcOrd="0" destOrd="6" presId="urn:microsoft.com/office/officeart/2005/8/layout/vList5"/>
    <dgm:cxn modelId="{3EC923C8-6543-431E-B3EB-893EA6D0F81D}" srcId="{56ED9807-19BC-40C2-86D0-EFA6016FE293}" destId="{78213DA6-16B5-422B-A5FC-BB5421B19FBA}" srcOrd="19" destOrd="0" parTransId="{1B3BE1F1-C120-402C-B6C1-228AFAADCB12}" sibTransId="{6BBD953F-F506-4B38-9D86-C9BB5C7BD7E8}"/>
    <dgm:cxn modelId="{804761D4-F334-4B1C-A24C-86760EE7662A}" type="presOf" srcId="{92734CDA-9836-4401-BCAC-60D3E6AF7ECE}" destId="{3E8EA34E-0F83-4C70-84F6-2EC3226D271E}" srcOrd="0" destOrd="9" presId="urn:microsoft.com/office/officeart/2005/8/layout/vList5"/>
    <dgm:cxn modelId="{78825CD9-0045-4D5D-A1F0-48C98DFB15D6}" srcId="{56ED9807-19BC-40C2-86D0-EFA6016FE293}" destId="{DB9364A7-B42A-4B7C-B3F8-3E5B50DBB15B}" srcOrd="12" destOrd="0" parTransId="{C9E83B5A-D9C0-4674-B378-1DEEBE8BDDA0}" sibTransId="{E4A09D00-3895-4C5D-931A-2D7C378BC119}"/>
    <dgm:cxn modelId="{314D6BDE-EBDD-4347-93C2-95ED5D0D4C9F}" type="presOf" srcId="{56ED9807-19BC-40C2-86D0-EFA6016FE293}" destId="{DE7B6B2D-3706-42DD-B7E9-14068BBAC506}" srcOrd="0" destOrd="0" presId="urn:microsoft.com/office/officeart/2005/8/layout/vList5"/>
    <dgm:cxn modelId="{24B7C1E3-3E21-4F6D-B5AA-9AA14BD7521D}" srcId="{56ED9807-19BC-40C2-86D0-EFA6016FE293}" destId="{69DDC3A8-316C-4516-898C-C5814B84274D}" srcOrd="0" destOrd="0" parTransId="{8F8EA6C6-FE75-422F-8A8C-10AE9F6726F3}" sibTransId="{7E19BCDF-D4F1-4DB2-8C77-688778EFD887}"/>
    <dgm:cxn modelId="{614CD3E6-8916-48EF-BE58-729E3A0D73CD}" type="presOf" srcId="{BE085789-2492-4DC3-AF7E-4AE0F2392838}" destId="{3E8EA34E-0F83-4C70-84F6-2EC3226D271E}" srcOrd="0" destOrd="1" presId="urn:microsoft.com/office/officeart/2005/8/layout/vList5"/>
    <dgm:cxn modelId="{7E452AF0-3ADA-4280-A33F-D489197F9E41}" type="presOf" srcId="{209711C8-44AE-4F0C-88C1-BFFEEC7B7DCD}" destId="{3E8EA34E-0F83-4C70-84F6-2EC3226D271E}" srcOrd="0" destOrd="22" presId="urn:microsoft.com/office/officeart/2005/8/layout/vList5"/>
    <dgm:cxn modelId="{B52B2AF1-4DF6-449E-9E04-47F9173C9228}" type="presOf" srcId="{78213DA6-16B5-422B-A5FC-BB5421B19FBA}" destId="{3E8EA34E-0F83-4C70-84F6-2EC3226D271E}" srcOrd="0" destOrd="19" presId="urn:microsoft.com/office/officeart/2005/8/layout/vList5"/>
    <dgm:cxn modelId="{6BF6F0F3-332F-49D3-999A-134445200008}" type="presOf" srcId="{CA7EC648-9A5B-4C89-A595-C9959BCB2FEF}" destId="{3E8EA34E-0F83-4C70-84F6-2EC3226D271E}" srcOrd="0" destOrd="14" presId="urn:microsoft.com/office/officeart/2005/8/layout/vList5"/>
    <dgm:cxn modelId="{4D1B5EF7-E697-4C97-AAAE-B2DA12440025}" type="presOf" srcId="{B482806C-2A89-434B-ABC8-980B642A3F87}" destId="{3E8EA34E-0F83-4C70-84F6-2EC3226D271E}" srcOrd="0" destOrd="8" presId="urn:microsoft.com/office/officeart/2005/8/layout/vList5"/>
    <dgm:cxn modelId="{01293BF8-08CB-48F8-B65B-E0F7B44EEA4C}" type="presOf" srcId="{DB9364A7-B42A-4B7C-B3F8-3E5B50DBB15B}" destId="{3E8EA34E-0F83-4C70-84F6-2EC3226D271E}" srcOrd="0" destOrd="12" presId="urn:microsoft.com/office/officeart/2005/8/layout/vList5"/>
    <dgm:cxn modelId="{A907DDFC-4AA3-4BA5-91AF-43D5AAF3A344}" type="presOf" srcId="{87F88E6F-6B19-4352-BA85-A269CE1CF2DC}" destId="{3E8EA34E-0F83-4C70-84F6-2EC3226D271E}" srcOrd="0" destOrd="21" presId="urn:microsoft.com/office/officeart/2005/8/layout/vList5"/>
    <dgm:cxn modelId="{BC7797FD-48BD-4FCF-B359-7834C76F4C11}" srcId="{56ED9807-19BC-40C2-86D0-EFA6016FE293}" destId="{B38EAF19-D112-4629-B34B-A34ACAAE4116}" srcOrd="4" destOrd="0" parTransId="{A64CB3AA-5C64-4C6F-946F-DF1895A57433}" sibTransId="{56136EAE-0BE3-47E9-894B-756CB5804219}"/>
    <dgm:cxn modelId="{8A6C7555-3EBB-4383-AC68-7F7C9FFF92D6}" type="presParOf" srcId="{94D27CA1-CD77-43B2-99E2-9186AC24A4DC}" destId="{2820D31C-8975-4424-AA72-3B891BE65CE8}" srcOrd="0" destOrd="0" presId="urn:microsoft.com/office/officeart/2005/8/layout/vList5"/>
    <dgm:cxn modelId="{3A227E5D-E2F9-447B-81A2-27B27285A986}" type="presParOf" srcId="{2820D31C-8975-4424-AA72-3B891BE65CE8}" destId="{DE7B6B2D-3706-42DD-B7E9-14068BBAC506}" srcOrd="0" destOrd="0" presId="urn:microsoft.com/office/officeart/2005/8/layout/vList5"/>
    <dgm:cxn modelId="{B89AEAFC-FC05-42ED-9A10-F785F33CBDD9}" type="presParOf" srcId="{2820D31C-8975-4424-AA72-3B891BE65CE8}" destId="{3E8EA34E-0F83-4C70-84F6-2EC3226D271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59741C-6F8C-4BDF-BB1D-389A88B04953}"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045A13F4-1F19-40E5-8323-7DEC32EC5412}">
      <dgm:prSet/>
      <dgm:spPr/>
      <dgm:t>
        <a:bodyPr/>
        <a:lstStyle/>
        <a:p>
          <a:r>
            <a:rPr lang="en-US" dirty="0"/>
            <a:t>1950s-1960s  Male athletes had an overwhelming percentage of the participates population, while few female athletes completed on behalf of Soviet Union.</a:t>
          </a:r>
        </a:p>
      </dgm:t>
    </dgm:pt>
    <dgm:pt modelId="{0C90D24A-E260-438D-8FC3-A0E2911007FE}" type="parTrans" cxnId="{E0DA35D5-34ED-45A3-9716-2CAF39C60B31}">
      <dgm:prSet/>
      <dgm:spPr/>
      <dgm:t>
        <a:bodyPr/>
        <a:lstStyle/>
        <a:p>
          <a:endParaRPr lang="en-US"/>
        </a:p>
      </dgm:t>
    </dgm:pt>
    <dgm:pt modelId="{0EE2F99B-A5A6-4B45-A9F8-066A1BDBC887}" type="sibTrans" cxnId="{E0DA35D5-34ED-45A3-9716-2CAF39C60B31}">
      <dgm:prSet/>
      <dgm:spPr/>
      <dgm:t>
        <a:bodyPr/>
        <a:lstStyle/>
        <a:p>
          <a:endParaRPr lang="en-US"/>
        </a:p>
      </dgm:t>
    </dgm:pt>
    <dgm:pt modelId="{E51F4209-51A1-4174-990F-1EA118F41AD9}">
      <dgm:prSet/>
      <dgm:spPr>
        <a:solidFill>
          <a:schemeClr val="accent2">
            <a:lumMod val="50000"/>
          </a:schemeClr>
        </a:solidFill>
      </dgm:spPr>
      <dgm:t>
        <a:bodyPr/>
        <a:lstStyle/>
        <a:p>
          <a:r>
            <a:rPr lang="en-US" dirty="0"/>
            <a:t>The ratio of female participation has been improving. In recent years female athletes' percentage has been increasing even surpassing the male athletes' ratio.</a:t>
          </a:r>
        </a:p>
      </dgm:t>
    </dgm:pt>
    <dgm:pt modelId="{CB92C632-7BCE-4A55-85D2-CCCA43955FE7}" type="parTrans" cxnId="{4BCD9F93-C264-4DE0-9F86-76046B510855}">
      <dgm:prSet/>
      <dgm:spPr/>
      <dgm:t>
        <a:bodyPr/>
        <a:lstStyle/>
        <a:p>
          <a:endParaRPr lang="en-US"/>
        </a:p>
      </dgm:t>
    </dgm:pt>
    <dgm:pt modelId="{A29AD7B3-552A-4209-A51F-CCE285E54EB8}" type="sibTrans" cxnId="{4BCD9F93-C264-4DE0-9F86-76046B510855}">
      <dgm:prSet/>
      <dgm:spPr/>
      <dgm:t>
        <a:bodyPr/>
        <a:lstStyle/>
        <a:p>
          <a:endParaRPr lang="en-US"/>
        </a:p>
      </dgm:t>
    </dgm:pt>
    <dgm:pt modelId="{0000C7A1-1DFC-446C-8D70-F243C2B02C0B}" type="pres">
      <dgm:prSet presAssocID="{0259741C-6F8C-4BDF-BB1D-389A88B04953}" presName="linear" presStyleCnt="0">
        <dgm:presLayoutVars>
          <dgm:animLvl val="lvl"/>
          <dgm:resizeHandles val="exact"/>
        </dgm:presLayoutVars>
      </dgm:prSet>
      <dgm:spPr/>
    </dgm:pt>
    <dgm:pt modelId="{9D701AFF-6DD1-4629-9FC6-FF99580BD267}" type="pres">
      <dgm:prSet presAssocID="{045A13F4-1F19-40E5-8323-7DEC32EC5412}" presName="parentText" presStyleLbl="node1" presStyleIdx="0" presStyleCnt="2">
        <dgm:presLayoutVars>
          <dgm:chMax val="0"/>
          <dgm:bulletEnabled val="1"/>
        </dgm:presLayoutVars>
      </dgm:prSet>
      <dgm:spPr/>
    </dgm:pt>
    <dgm:pt modelId="{4FCA6DB5-44DA-4E9C-B9BD-3F49B70B1D2E}" type="pres">
      <dgm:prSet presAssocID="{0EE2F99B-A5A6-4B45-A9F8-066A1BDBC887}" presName="spacer" presStyleCnt="0"/>
      <dgm:spPr/>
    </dgm:pt>
    <dgm:pt modelId="{246E8A3B-DB83-48B7-A00D-00EBA91DD195}" type="pres">
      <dgm:prSet presAssocID="{E51F4209-51A1-4174-990F-1EA118F41AD9}" presName="parentText" presStyleLbl="node1" presStyleIdx="1" presStyleCnt="2">
        <dgm:presLayoutVars>
          <dgm:chMax val="0"/>
          <dgm:bulletEnabled val="1"/>
        </dgm:presLayoutVars>
      </dgm:prSet>
      <dgm:spPr/>
    </dgm:pt>
  </dgm:ptLst>
  <dgm:cxnLst>
    <dgm:cxn modelId="{FADD0A5C-8B74-4DC0-8A5F-21FDB1E39D40}" type="presOf" srcId="{0259741C-6F8C-4BDF-BB1D-389A88B04953}" destId="{0000C7A1-1DFC-446C-8D70-F243C2B02C0B}" srcOrd="0" destOrd="0" presId="urn:microsoft.com/office/officeart/2005/8/layout/vList2"/>
    <dgm:cxn modelId="{7F67DF82-0352-48DC-B555-0EB37B85C2F8}" type="presOf" srcId="{045A13F4-1F19-40E5-8323-7DEC32EC5412}" destId="{9D701AFF-6DD1-4629-9FC6-FF99580BD267}" srcOrd="0" destOrd="0" presId="urn:microsoft.com/office/officeart/2005/8/layout/vList2"/>
    <dgm:cxn modelId="{D0A73090-807E-4C4A-B46A-E9726956B653}" type="presOf" srcId="{E51F4209-51A1-4174-990F-1EA118F41AD9}" destId="{246E8A3B-DB83-48B7-A00D-00EBA91DD195}" srcOrd="0" destOrd="0" presId="urn:microsoft.com/office/officeart/2005/8/layout/vList2"/>
    <dgm:cxn modelId="{4BCD9F93-C264-4DE0-9F86-76046B510855}" srcId="{0259741C-6F8C-4BDF-BB1D-389A88B04953}" destId="{E51F4209-51A1-4174-990F-1EA118F41AD9}" srcOrd="1" destOrd="0" parTransId="{CB92C632-7BCE-4A55-85D2-CCCA43955FE7}" sibTransId="{A29AD7B3-552A-4209-A51F-CCE285E54EB8}"/>
    <dgm:cxn modelId="{E0DA35D5-34ED-45A3-9716-2CAF39C60B31}" srcId="{0259741C-6F8C-4BDF-BB1D-389A88B04953}" destId="{045A13F4-1F19-40E5-8323-7DEC32EC5412}" srcOrd="0" destOrd="0" parTransId="{0C90D24A-E260-438D-8FC3-A0E2911007FE}" sibTransId="{0EE2F99B-A5A6-4B45-A9F8-066A1BDBC887}"/>
    <dgm:cxn modelId="{1B1F3999-24A5-4F24-BC41-1C640F15007A}" type="presParOf" srcId="{0000C7A1-1DFC-446C-8D70-F243C2B02C0B}" destId="{9D701AFF-6DD1-4629-9FC6-FF99580BD267}" srcOrd="0" destOrd="0" presId="urn:microsoft.com/office/officeart/2005/8/layout/vList2"/>
    <dgm:cxn modelId="{BAEB1538-B5BE-4840-AC29-79FA1E665C78}" type="presParOf" srcId="{0000C7A1-1DFC-446C-8D70-F243C2B02C0B}" destId="{4FCA6DB5-44DA-4E9C-B9BD-3F49B70B1D2E}" srcOrd="1" destOrd="0" presId="urn:microsoft.com/office/officeart/2005/8/layout/vList2"/>
    <dgm:cxn modelId="{9B6E2A41-9939-478F-933F-FD1971497BF0}" type="presParOf" srcId="{0000C7A1-1DFC-446C-8D70-F243C2B02C0B}" destId="{246E8A3B-DB83-48B7-A00D-00EBA91DD19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1CDBE7-F905-4867-82E3-41EE2600132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CD077FA-CDB4-4ACC-BF69-71B0F2F54D2F}">
      <dgm:prSet/>
      <dgm:spPr/>
      <dgm:t>
        <a:bodyPr/>
        <a:lstStyle/>
        <a:p>
          <a:r>
            <a:rPr lang="en-US"/>
            <a:t>GDP witnessed decades of increase  before dissolution.</a:t>
          </a:r>
        </a:p>
      </dgm:t>
    </dgm:pt>
    <dgm:pt modelId="{8B84448A-2FE6-4B99-A972-06547D4AFA0C}" type="parTrans" cxnId="{63E37132-25C4-4C6F-980B-7CEB02B5A2BD}">
      <dgm:prSet/>
      <dgm:spPr/>
      <dgm:t>
        <a:bodyPr/>
        <a:lstStyle/>
        <a:p>
          <a:endParaRPr lang="en-US"/>
        </a:p>
      </dgm:t>
    </dgm:pt>
    <dgm:pt modelId="{A9314C8C-B142-47A2-99CB-CA9C9D629DE7}" type="sibTrans" cxnId="{63E37132-25C4-4C6F-980B-7CEB02B5A2BD}">
      <dgm:prSet/>
      <dgm:spPr/>
      <dgm:t>
        <a:bodyPr/>
        <a:lstStyle/>
        <a:p>
          <a:endParaRPr lang="en-US"/>
        </a:p>
      </dgm:t>
    </dgm:pt>
    <dgm:pt modelId="{BB92929C-11E9-462B-B55D-51DBAF67EC75}">
      <dgm:prSet/>
      <dgm:spPr/>
      <dgm:t>
        <a:bodyPr/>
        <a:lstStyle/>
        <a:p>
          <a:r>
            <a:rPr lang="en-US"/>
            <a:t>Following the collapse of the Soviet Union, the GDP took a dramatic drop.</a:t>
          </a:r>
        </a:p>
      </dgm:t>
    </dgm:pt>
    <dgm:pt modelId="{CB5D00E4-C604-4D37-8EA7-F13D07B9D310}" type="parTrans" cxnId="{38EF9D2C-E8DE-4970-A8B2-836E2D6E69DA}">
      <dgm:prSet/>
      <dgm:spPr/>
      <dgm:t>
        <a:bodyPr/>
        <a:lstStyle/>
        <a:p>
          <a:endParaRPr lang="en-US"/>
        </a:p>
      </dgm:t>
    </dgm:pt>
    <dgm:pt modelId="{DEA97C1C-BD2F-406D-BCEB-A04D39306E00}" type="sibTrans" cxnId="{38EF9D2C-E8DE-4970-A8B2-836E2D6E69DA}">
      <dgm:prSet/>
      <dgm:spPr/>
      <dgm:t>
        <a:bodyPr/>
        <a:lstStyle/>
        <a:p>
          <a:endParaRPr lang="en-US"/>
        </a:p>
      </dgm:t>
    </dgm:pt>
    <dgm:pt modelId="{059F0872-9D73-4893-89D2-42B879822741}">
      <dgm:prSet/>
      <dgm:spPr/>
      <dgm:t>
        <a:bodyPr/>
        <a:lstStyle/>
        <a:p>
          <a:r>
            <a:rPr lang="en-US"/>
            <a:t>GDP number had been collapsing through 1990’s but Russia bounced back from the August 1998 financial crash with a surprising speed.</a:t>
          </a:r>
        </a:p>
      </dgm:t>
    </dgm:pt>
    <dgm:pt modelId="{B6EE8428-C992-4A25-9176-B5E4B0E8D7A0}" type="parTrans" cxnId="{B1D499AD-B019-41EA-8A1D-C4B5D68B8ECF}">
      <dgm:prSet/>
      <dgm:spPr/>
      <dgm:t>
        <a:bodyPr/>
        <a:lstStyle/>
        <a:p>
          <a:endParaRPr lang="en-US"/>
        </a:p>
      </dgm:t>
    </dgm:pt>
    <dgm:pt modelId="{942124E2-C82B-439B-9E51-0B4E4C5EA0A3}" type="sibTrans" cxnId="{B1D499AD-B019-41EA-8A1D-C4B5D68B8ECF}">
      <dgm:prSet/>
      <dgm:spPr/>
      <dgm:t>
        <a:bodyPr/>
        <a:lstStyle/>
        <a:p>
          <a:endParaRPr lang="en-US"/>
        </a:p>
      </dgm:t>
    </dgm:pt>
    <dgm:pt modelId="{32C19377-34D4-451A-AA17-023B00B75C41}" type="pres">
      <dgm:prSet presAssocID="{DF1CDBE7-F905-4867-82E3-41EE26001322}" presName="linear" presStyleCnt="0">
        <dgm:presLayoutVars>
          <dgm:animLvl val="lvl"/>
          <dgm:resizeHandles val="exact"/>
        </dgm:presLayoutVars>
      </dgm:prSet>
      <dgm:spPr/>
    </dgm:pt>
    <dgm:pt modelId="{B0232D73-BCE5-44CD-82CD-AB72B3315516}" type="pres">
      <dgm:prSet presAssocID="{7CD077FA-CDB4-4ACC-BF69-71B0F2F54D2F}" presName="parentText" presStyleLbl="node1" presStyleIdx="0" presStyleCnt="3" custLinFactNeighborX="-13" custLinFactNeighborY="-9693">
        <dgm:presLayoutVars>
          <dgm:chMax val="0"/>
          <dgm:bulletEnabled val="1"/>
        </dgm:presLayoutVars>
      </dgm:prSet>
      <dgm:spPr/>
    </dgm:pt>
    <dgm:pt modelId="{7EA678C0-D13D-41F7-BFED-78CB792867EF}" type="pres">
      <dgm:prSet presAssocID="{A9314C8C-B142-47A2-99CB-CA9C9D629DE7}" presName="spacer" presStyleCnt="0"/>
      <dgm:spPr/>
    </dgm:pt>
    <dgm:pt modelId="{8C471224-3827-463E-B0EC-B77B570819EC}" type="pres">
      <dgm:prSet presAssocID="{BB92929C-11E9-462B-B55D-51DBAF67EC75}" presName="parentText" presStyleLbl="node1" presStyleIdx="1" presStyleCnt="3">
        <dgm:presLayoutVars>
          <dgm:chMax val="0"/>
          <dgm:bulletEnabled val="1"/>
        </dgm:presLayoutVars>
      </dgm:prSet>
      <dgm:spPr/>
    </dgm:pt>
    <dgm:pt modelId="{17A49C2D-F24A-49AF-8B30-1677F09AF5A9}" type="pres">
      <dgm:prSet presAssocID="{DEA97C1C-BD2F-406D-BCEB-A04D39306E00}" presName="spacer" presStyleCnt="0"/>
      <dgm:spPr/>
    </dgm:pt>
    <dgm:pt modelId="{C5E5487C-496B-47DF-AB1A-931123256417}" type="pres">
      <dgm:prSet presAssocID="{059F0872-9D73-4893-89D2-42B879822741}" presName="parentText" presStyleLbl="node1" presStyleIdx="2" presStyleCnt="3">
        <dgm:presLayoutVars>
          <dgm:chMax val="0"/>
          <dgm:bulletEnabled val="1"/>
        </dgm:presLayoutVars>
      </dgm:prSet>
      <dgm:spPr/>
    </dgm:pt>
  </dgm:ptLst>
  <dgm:cxnLst>
    <dgm:cxn modelId="{38EF9D2C-E8DE-4970-A8B2-836E2D6E69DA}" srcId="{DF1CDBE7-F905-4867-82E3-41EE26001322}" destId="{BB92929C-11E9-462B-B55D-51DBAF67EC75}" srcOrd="1" destOrd="0" parTransId="{CB5D00E4-C604-4D37-8EA7-F13D07B9D310}" sibTransId="{DEA97C1C-BD2F-406D-BCEB-A04D39306E00}"/>
    <dgm:cxn modelId="{63E37132-25C4-4C6F-980B-7CEB02B5A2BD}" srcId="{DF1CDBE7-F905-4867-82E3-41EE26001322}" destId="{7CD077FA-CDB4-4ACC-BF69-71B0F2F54D2F}" srcOrd="0" destOrd="0" parTransId="{8B84448A-2FE6-4B99-A972-06547D4AFA0C}" sibTransId="{A9314C8C-B142-47A2-99CB-CA9C9D629DE7}"/>
    <dgm:cxn modelId="{4F5BB33D-D666-4CB6-88A6-0F55946E50E2}" type="presOf" srcId="{7CD077FA-CDB4-4ACC-BF69-71B0F2F54D2F}" destId="{B0232D73-BCE5-44CD-82CD-AB72B3315516}" srcOrd="0" destOrd="0" presId="urn:microsoft.com/office/officeart/2005/8/layout/vList2"/>
    <dgm:cxn modelId="{26EF4D85-0143-425C-B533-40E780BB079C}" type="presOf" srcId="{DF1CDBE7-F905-4867-82E3-41EE26001322}" destId="{32C19377-34D4-451A-AA17-023B00B75C41}" srcOrd="0" destOrd="0" presId="urn:microsoft.com/office/officeart/2005/8/layout/vList2"/>
    <dgm:cxn modelId="{708FC09A-6373-4676-A37C-59532DF02331}" type="presOf" srcId="{059F0872-9D73-4893-89D2-42B879822741}" destId="{C5E5487C-496B-47DF-AB1A-931123256417}" srcOrd="0" destOrd="0" presId="urn:microsoft.com/office/officeart/2005/8/layout/vList2"/>
    <dgm:cxn modelId="{B1D499AD-B019-41EA-8A1D-C4B5D68B8ECF}" srcId="{DF1CDBE7-F905-4867-82E3-41EE26001322}" destId="{059F0872-9D73-4893-89D2-42B879822741}" srcOrd="2" destOrd="0" parTransId="{B6EE8428-C992-4A25-9176-B5E4B0E8D7A0}" sibTransId="{942124E2-C82B-439B-9E51-0B4E4C5EA0A3}"/>
    <dgm:cxn modelId="{F9C6E5F4-1D1B-4076-A616-090BC333C494}" type="presOf" srcId="{BB92929C-11E9-462B-B55D-51DBAF67EC75}" destId="{8C471224-3827-463E-B0EC-B77B570819EC}" srcOrd="0" destOrd="0" presId="urn:microsoft.com/office/officeart/2005/8/layout/vList2"/>
    <dgm:cxn modelId="{BB656F7D-2B7D-45D6-B917-BBA567AF856F}" type="presParOf" srcId="{32C19377-34D4-451A-AA17-023B00B75C41}" destId="{B0232D73-BCE5-44CD-82CD-AB72B3315516}" srcOrd="0" destOrd="0" presId="urn:microsoft.com/office/officeart/2005/8/layout/vList2"/>
    <dgm:cxn modelId="{120BF0E7-5BA8-40CD-B740-F81BE9F082FC}" type="presParOf" srcId="{32C19377-34D4-451A-AA17-023B00B75C41}" destId="{7EA678C0-D13D-41F7-BFED-78CB792867EF}" srcOrd="1" destOrd="0" presId="urn:microsoft.com/office/officeart/2005/8/layout/vList2"/>
    <dgm:cxn modelId="{06E5301B-FBCA-4051-BD3B-55FA4E55093B}" type="presParOf" srcId="{32C19377-34D4-451A-AA17-023B00B75C41}" destId="{8C471224-3827-463E-B0EC-B77B570819EC}" srcOrd="2" destOrd="0" presId="urn:microsoft.com/office/officeart/2005/8/layout/vList2"/>
    <dgm:cxn modelId="{F2F00FCF-8A16-4274-9E6E-40F136586F8D}" type="presParOf" srcId="{32C19377-34D4-451A-AA17-023B00B75C41}" destId="{17A49C2D-F24A-49AF-8B30-1677F09AF5A9}" srcOrd="3" destOrd="0" presId="urn:microsoft.com/office/officeart/2005/8/layout/vList2"/>
    <dgm:cxn modelId="{13E9F9E8-7F57-4F6F-BF55-F701C0C26795}" type="presParOf" srcId="{32C19377-34D4-451A-AA17-023B00B75C41}" destId="{C5E5487C-496B-47DF-AB1A-93112325641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7688A15-B29E-45FC-9AC3-12C2839248C7}"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F8407666-D86E-48C6-93F4-1A3F66ED3BF5}">
      <dgm:prSet/>
      <dgm:spPr/>
      <dgm:t>
        <a:bodyPr/>
        <a:lstStyle/>
        <a:p>
          <a:r>
            <a:rPr lang="en-US"/>
            <a:t>The plot examines the total medal counts vary with Soviet Union/ Russia country nominal GDP.</a:t>
          </a:r>
        </a:p>
      </dgm:t>
    </dgm:pt>
    <dgm:pt modelId="{9AF69B0F-5C31-4050-958B-53702AB12854}" type="parTrans" cxnId="{01A99ADA-8256-4B53-82A8-DCB94AD628A8}">
      <dgm:prSet/>
      <dgm:spPr/>
      <dgm:t>
        <a:bodyPr/>
        <a:lstStyle/>
        <a:p>
          <a:endParaRPr lang="en-US"/>
        </a:p>
      </dgm:t>
    </dgm:pt>
    <dgm:pt modelId="{A64AA72F-EADB-4ABA-A9FE-5B6E6996E182}" type="sibTrans" cxnId="{01A99ADA-8256-4B53-82A8-DCB94AD628A8}">
      <dgm:prSet/>
      <dgm:spPr/>
      <dgm:t>
        <a:bodyPr/>
        <a:lstStyle/>
        <a:p>
          <a:endParaRPr lang="en-US"/>
        </a:p>
      </dgm:t>
    </dgm:pt>
    <dgm:pt modelId="{7AF4D9D1-D2B1-4A8C-9170-AFF3C18001A2}">
      <dgm:prSet/>
      <dgm:spPr/>
      <dgm:t>
        <a:bodyPr/>
        <a:lstStyle/>
        <a:p>
          <a:r>
            <a:rPr lang="en-US"/>
            <a:t>The correlation is 0.43</a:t>
          </a:r>
        </a:p>
      </dgm:t>
    </dgm:pt>
    <dgm:pt modelId="{0CCAE60B-6A69-4494-A597-DB49F3F36EAD}" type="parTrans" cxnId="{708696DA-6273-4913-8FF3-B93088CCF371}">
      <dgm:prSet/>
      <dgm:spPr/>
      <dgm:t>
        <a:bodyPr/>
        <a:lstStyle/>
        <a:p>
          <a:endParaRPr lang="en-US"/>
        </a:p>
      </dgm:t>
    </dgm:pt>
    <dgm:pt modelId="{C2E1FD38-C2D7-49F8-8046-A434AB66842F}" type="sibTrans" cxnId="{708696DA-6273-4913-8FF3-B93088CCF371}">
      <dgm:prSet/>
      <dgm:spPr/>
      <dgm:t>
        <a:bodyPr/>
        <a:lstStyle/>
        <a:p>
          <a:endParaRPr lang="en-US"/>
        </a:p>
      </dgm:t>
    </dgm:pt>
    <dgm:pt modelId="{379261F6-34EA-44C2-B2FE-AB0BDB3F3B27}">
      <dgm:prSet/>
      <dgm:spPr/>
      <dgm:t>
        <a:bodyPr/>
        <a:lstStyle/>
        <a:p>
          <a:r>
            <a:rPr lang="en-US"/>
            <a:t>Relationship is not too far from linear. The graph suggests the GDP and medal counts over the years are positively correlated.</a:t>
          </a:r>
        </a:p>
      </dgm:t>
    </dgm:pt>
    <dgm:pt modelId="{E2A0A719-5B03-4AA4-9B9C-CF1ACD52819B}" type="parTrans" cxnId="{4EC3611D-06EA-4882-A33A-CB7BB168D0FF}">
      <dgm:prSet/>
      <dgm:spPr/>
      <dgm:t>
        <a:bodyPr/>
        <a:lstStyle/>
        <a:p>
          <a:endParaRPr lang="en-US"/>
        </a:p>
      </dgm:t>
    </dgm:pt>
    <dgm:pt modelId="{7DE715AF-47EE-447C-8648-6CB668D99534}" type="sibTrans" cxnId="{4EC3611D-06EA-4882-A33A-CB7BB168D0FF}">
      <dgm:prSet/>
      <dgm:spPr/>
      <dgm:t>
        <a:bodyPr/>
        <a:lstStyle/>
        <a:p>
          <a:endParaRPr lang="en-US"/>
        </a:p>
      </dgm:t>
    </dgm:pt>
    <dgm:pt modelId="{1E5B2E55-8D4E-416D-9EF3-BFA94346C6B0}" type="pres">
      <dgm:prSet presAssocID="{27688A15-B29E-45FC-9AC3-12C2839248C7}" presName="CompostProcess" presStyleCnt="0">
        <dgm:presLayoutVars>
          <dgm:dir/>
          <dgm:resizeHandles val="exact"/>
        </dgm:presLayoutVars>
      </dgm:prSet>
      <dgm:spPr/>
    </dgm:pt>
    <dgm:pt modelId="{016228B9-2D25-4705-8B75-BEF41BA76B61}" type="pres">
      <dgm:prSet presAssocID="{27688A15-B29E-45FC-9AC3-12C2839248C7}" presName="arrow" presStyleLbl="bgShp" presStyleIdx="0" presStyleCnt="1"/>
      <dgm:spPr/>
    </dgm:pt>
    <dgm:pt modelId="{6565B26D-C13C-4C66-9096-A4B5C6C84D23}" type="pres">
      <dgm:prSet presAssocID="{27688A15-B29E-45FC-9AC3-12C2839248C7}" presName="linearProcess" presStyleCnt="0"/>
      <dgm:spPr/>
    </dgm:pt>
    <dgm:pt modelId="{448F34BC-0561-4F5F-A0C5-FEA87E0839A1}" type="pres">
      <dgm:prSet presAssocID="{F8407666-D86E-48C6-93F4-1A3F66ED3BF5}" presName="textNode" presStyleLbl="node1" presStyleIdx="0" presStyleCnt="3">
        <dgm:presLayoutVars>
          <dgm:bulletEnabled val="1"/>
        </dgm:presLayoutVars>
      </dgm:prSet>
      <dgm:spPr/>
    </dgm:pt>
    <dgm:pt modelId="{8DD08B97-8AB4-4ADF-A034-1452B10F0A5B}" type="pres">
      <dgm:prSet presAssocID="{A64AA72F-EADB-4ABA-A9FE-5B6E6996E182}" presName="sibTrans" presStyleCnt="0"/>
      <dgm:spPr/>
    </dgm:pt>
    <dgm:pt modelId="{A96FCEF2-4925-4F3A-9DE9-DFBA77305C7A}" type="pres">
      <dgm:prSet presAssocID="{7AF4D9D1-D2B1-4A8C-9170-AFF3C18001A2}" presName="textNode" presStyleLbl="node1" presStyleIdx="1" presStyleCnt="3">
        <dgm:presLayoutVars>
          <dgm:bulletEnabled val="1"/>
        </dgm:presLayoutVars>
      </dgm:prSet>
      <dgm:spPr/>
    </dgm:pt>
    <dgm:pt modelId="{96603691-2231-4A29-BD6B-CB396962A087}" type="pres">
      <dgm:prSet presAssocID="{C2E1FD38-C2D7-49F8-8046-A434AB66842F}" presName="sibTrans" presStyleCnt="0"/>
      <dgm:spPr/>
    </dgm:pt>
    <dgm:pt modelId="{CDD3FE0A-231D-408B-8424-794F4B1CDFBA}" type="pres">
      <dgm:prSet presAssocID="{379261F6-34EA-44C2-B2FE-AB0BDB3F3B27}" presName="textNode" presStyleLbl="node1" presStyleIdx="2" presStyleCnt="3">
        <dgm:presLayoutVars>
          <dgm:bulletEnabled val="1"/>
        </dgm:presLayoutVars>
      </dgm:prSet>
      <dgm:spPr/>
    </dgm:pt>
  </dgm:ptLst>
  <dgm:cxnLst>
    <dgm:cxn modelId="{4EC3611D-06EA-4882-A33A-CB7BB168D0FF}" srcId="{27688A15-B29E-45FC-9AC3-12C2839248C7}" destId="{379261F6-34EA-44C2-B2FE-AB0BDB3F3B27}" srcOrd="2" destOrd="0" parTransId="{E2A0A719-5B03-4AA4-9B9C-CF1ACD52819B}" sibTransId="{7DE715AF-47EE-447C-8648-6CB668D99534}"/>
    <dgm:cxn modelId="{F83BEE38-C163-4CCF-9953-B8F5E667A3FF}" type="presOf" srcId="{7AF4D9D1-D2B1-4A8C-9170-AFF3C18001A2}" destId="{A96FCEF2-4925-4F3A-9DE9-DFBA77305C7A}" srcOrd="0" destOrd="0" presId="urn:microsoft.com/office/officeart/2005/8/layout/hProcess9"/>
    <dgm:cxn modelId="{E18B44A8-1A30-42B7-87AB-E1D2B4351B80}" type="presOf" srcId="{27688A15-B29E-45FC-9AC3-12C2839248C7}" destId="{1E5B2E55-8D4E-416D-9EF3-BFA94346C6B0}" srcOrd="0" destOrd="0" presId="urn:microsoft.com/office/officeart/2005/8/layout/hProcess9"/>
    <dgm:cxn modelId="{84EF9EC0-DD92-418B-8241-A54600AE5D00}" type="presOf" srcId="{F8407666-D86E-48C6-93F4-1A3F66ED3BF5}" destId="{448F34BC-0561-4F5F-A0C5-FEA87E0839A1}" srcOrd="0" destOrd="0" presId="urn:microsoft.com/office/officeart/2005/8/layout/hProcess9"/>
    <dgm:cxn modelId="{E617FDD4-6CF2-4036-AC88-26C67AC75B86}" type="presOf" srcId="{379261F6-34EA-44C2-B2FE-AB0BDB3F3B27}" destId="{CDD3FE0A-231D-408B-8424-794F4B1CDFBA}" srcOrd="0" destOrd="0" presId="urn:microsoft.com/office/officeart/2005/8/layout/hProcess9"/>
    <dgm:cxn modelId="{708696DA-6273-4913-8FF3-B93088CCF371}" srcId="{27688A15-B29E-45FC-9AC3-12C2839248C7}" destId="{7AF4D9D1-D2B1-4A8C-9170-AFF3C18001A2}" srcOrd="1" destOrd="0" parTransId="{0CCAE60B-6A69-4494-A597-DB49F3F36EAD}" sibTransId="{C2E1FD38-C2D7-49F8-8046-A434AB66842F}"/>
    <dgm:cxn modelId="{01A99ADA-8256-4B53-82A8-DCB94AD628A8}" srcId="{27688A15-B29E-45FC-9AC3-12C2839248C7}" destId="{F8407666-D86E-48C6-93F4-1A3F66ED3BF5}" srcOrd="0" destOrd="0" parTransId="{9AF69B0F-5C31-4050-958B-53702AB12854}" sibTransId="{A64AA72F-EADB-4ABA-A9FE-5B6E6996E182}"/>
    <dgm:cxn modelId="{D4492839-5A01-4D45-8D18-38B71620AC34}" type="presParOf" srcId="{1E5B2E55-8D4E-416D-9EF3-BFA94346C6B0}" destId="{016228B9-2D25-4705-8B75-BEF41BA76B61}" srcOrd="0" destOrd="0" presId="urn:microsoft.com/office/officeart/2005/8/layout/hProcess9"/>
    <dgm:cxn modelId="{9BDB433C-86F6-4CBF-92C3-58F8BB99D347}" type="presParOf" srcId="{1E5B2E55-8D4E-416D-9EF3-BFA94346C6B0}" destId="{6565B26D-C13C-4C66-9096-A4B5C6C84D23}" srcOrd="1" destOrd="0" presId="urn:microsoft.com/office/officeart/2005/8/layout/hProcess9"/>
    <dgm:cxn modelId="{4605A931-1C69-416A-8165-B8E724C52974}" type="presParOf" srcId="{6565B26D-C13C-4C66-9096-A4B5C6C84D23}" destId="{448F34BC-0561-4F5F-A0C5-FEA87E0839A1}" srcOrd="0" destOrd="0" presId="urn:microsoft.com/office/officeart/2005/8/layout/hProcess9"/>
    <dgm:cxn modelId="{3A826F5B-7A3F-4341-BB86-59D40D3A8737}" type="presParOf" srcId="{6565B26D-C13C-4C66-9096-A4B5C6C84D23}" destId="{8DD08B97-8AB4-4ADF-A034-1452B10F0A5B}" srcOrd="1" destOrd="0" presId="urn:microsoft.com/office/officeart/2005/8/layout/hProcess9"/>
    <dgm:cxn modelId="{9EAEC941-6B7C-4D59-843C-EA59BEB96D1D}" type="presParOf" srcId="{6565B26D-C13C-4C66-9096-A4B5C6C84D23}" destId="{A96FCEF2-4925-4F3A-9DE9-DFBA77305C7A}" srcOrd="2" destOrd="0" presId="urn:microsoft.com/office/officeart/2005/8/layout/hProcess9"/>
    <dgm:cxn modelId="{20CCA7FA-9918-4D33-A274-17ADA17CD238}" type="presParOf" srcId="{6565B26D-C13C-4C66-9096-A4B5C6C84D23}" destId="{96603691-2231-4A29-BD6B-CB396962A087}" srcOrd="3" destOrd="0" presId="urn:microsoft.com/office/officeart/2005/8/layout/hProcess9"/>
    <dgm:cxn modelId="{68A99D05-6733-45B7-84E9-23A866081819}" type="presParOf" srcId="{6565B26D-C13C-4C66-9096-A4B5C6C84D23}" destId="{CDD3FE0A-231D-408B-8424-794F4B1CDFBA}"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DEE42F9-E5E6-4664-9F9F-4E43E3D7D60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85D85F7-FF24-4BDE-943D-F41A4924C6D6}">
      <dgm:prSe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This chart shows that after the period of dissolution of the USSR(1988-1991) the number of athletes representing Russia and the number of medals earned dropped precipitously, although the number of events saw a small increase  It is interesting to note that from the winter Olympics of 1988 to 1992 the number of athletes and events both rose, while the number of medals earned dropped. </a:t>
          </a:r>
        </a:p>
      </dgm:t>
    </dgm:pt>
    <dgm:pt modelId="{79309E92-808D-4B06-8455-5B4A154C1E7A}" type="parTrans" cxnId="{94EC1121-19ED-4D42-AF1B-9B05C7E1EC48}">
      <dgm:prSet/>
      <dgm:spPr/>
      <dgm:t>
        <a:bodyPr/>
        <a:lstStyle/>
        <a:p>
          <a:endParaRPr lang="en-US"/>
        </a:p>
      </dgm:t>
    </dgm:pt>
    <dgm:pt modelId="{2B059AF3-9A5C-4388-B399-5083FBDCD3AE}" type="sibTrans" cxnId="{94EC1121-19ED-4D42-AF1B-9B05C7E1EC48}">
      <dgm:prSet/>
      <dgm:spPr/>
      <dgm:t>
        <a:bodyPr/>
        <a:lstStyle/>
        <a:p>
          <a:endParaRPr lang="en-US"/>
        </a:p>
      </dgm:t>
    </dgm:pt>
    <dgm:pt modelId="{FFFDD46B-C639-4AE7-ACD8-77786D43B25F}" type="pres">
      <dgm:prSet presAssocID="{EDEE42F9-E5E6-4664-9F9F-4E43E3D7D608}" presName="linear" presStyleCnt="0">
        <dgm:presLayoutVars>
          <dgm:animLvl val="lvl"/>
          <dgm:resizeHandles val="exact"/>
        </dgm:presLayoutVars>
      </dgm:prSet>
      <dgm:spPr/>
    </dgm:pt>
    <dgm:pt modelId="{07F3A998-BE2D-4A32-B62F-788031EA3DA6}" type="pres">
      <dgm:prSet presAssocID="{385D85F7-FF24-4BDE-943D-F41A4924C6D6}" presName="parentText" presStyleLbl="node1" presStyleIdx="0" presStyleCnt="1" custAng="0" custLinFactNeighborX="3208" custLinFactNeighborY="-47687">
        <dgm:presLayoutVars>
          <dgm:chMax val="0"/>
          <dgm:bulletEnabled val="1"/>
        </dgm:presLayoutVars>
      </dgm:prSet>
      <dgm:spPr/>
    </dgm:pt>
  </dgm:ptLst>
  <dgm:cxnLst>
    <dgm:cxn modelId="{51161915-7B66-4341-9379-662F2F1CFFAD}" type="presOf" srcId="{385D85F7-FF24-4BDE-943D-F41A4924C6D6}" destId="{07F3A998-BE2D-4A32-B62F-788031EA3DA6}" srcOrd="0" destOrd="0" presId="urn:microsoft.com/office/officeart/2005/8/layout/vList2"/>
    <dgm:cxn modelId="{94EC1121-19ED-4D42-AF1B-9B05C7E1EC48}" srcId="{EDEE42F9-E5E6-4664-9F9F-4E43E3D7D608}" destId="{385D85F7-FF24-4BDE-943D-F41A4924C6D6}" srcOrd="0" destOrd="0" parTransId="{79309E92-808D-4B06-8455-5B4A154C1E7A}" sibTransId="{2B059AF3-9A5C-4388-B399-5083FBDCD3AE}"/>
    <dgm:cxn modelId="{6FAF9384-216F-4BBA-87B8-6285CD96709B}" type="presOf" srcId="{EDEE42F9-E5E6-4664-9F9F-4E43E3D7D608}" destId="{FFFDD46B-C639-4AE7-ACD8-77786D43B25F}" srcOrd="0" destOrd="0" presId="urn:microsoft.com/office/officeart/2005/8/layout/vList2"/>
    <dgm:cxn modelId="{B4979D10-4D39-474D-9D24-C71D7346A8BC}" type="presParOf" srcId="{FFFDD46B-C639-4AE7-ACD8-77786D43B25F}" destId="{07F3A998-BE2D-4A32-B62F-788031EA3D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4920B62-A633-4529-9984-9616860BF8F9}" type="doc">
      <dgm:prSet loTypeId="urn:microsoft.com/office/officeart/2005/8/layout/venn1" loCatId="relationship" qsTypeId="urn:microsoft.com/office/officeart/2005/8/quickstyle/3d1" qsCatId="3D" csTypeId="urn:microsoft.com/office/officeart/2005/8/colors/accent1_2" csCatId="accent1" phldr="1"/>
      <dgm:spPr/>
      <dgm:t>
        <a:bodyPr/>
        <a:lstStyle/>
        <a:p>
          <a:endParaRPr lang="en-US"/>
        </a:p>
      </dgm:t>
    </dgm:pt>
    <dgm:pt modelId="{1F552E86-89B6-448A-AA82-673269065138}">
      <dgm:prSet>
        <dgm:style>
          <a:lnRef idx="3">
            <a:schemeClr val="lt1"/>
          </a:lnRef>
          <a:fillRef idx="1">
            <a:schemeClr val="accent1"/>
          </a:fillRef>
          <a:effectRef idx="1">
            <a:schemeClr val="accent1"/>
          </a:effectRef>
          <a:fontRef idx="minor">
            <a:schemeClr val="lt1"/>
          </a:fontRef>
        </dgm:style>
      </dgm:prSet>
      <dgm:spPr/>
      <dgm:t>
        <a:bodyPr/>
        <a:lstStyle/>
        <a:p>
          <a:r>
            <a:rPr lang="en-US" dirty="0"/>
            <a:t>With an R2 value of only .06 and a correlation coefficient of -.25 it seems there is weak a connection between the number of athletes and the number of medals earned for Russia during the winter Olympics.  The number of athletes explains about one quarter of the variability in the number of medals earned, however one or more other factors are certainly impacting performance.</a:t>
          </a:r>
        </a:p>
      </dgm:t>
    </dgm:pt>
    <dgm:pt modelId="{8CFAC302-4F8B-45DC-8C79-2446167EE2A6}" type="parTrans" cxnId="{278D037B-A964-4D23-A02E-4E316FAFE733}">
      <dgm:prSet/>
      <dgm:spPr/>
      <dgm:t>
        <a:bodyPr/>
        <a:lstStyle/>
        <a:p>
          <a:endParaRPr lang="en-US"/>
        </a:p>
      </dgm:t>
    </dgm:pt>
    <dgm:pt modelId="{016727EF-E96F-476D-8A9E-C95BED3E784D}" type="sibTrans" cxnId="{278D037B-A964-4D23-A02E-4E316FAFE733}">
      <dgm:prSet/>
      <dgm:spPr/>
      <dgm:t>
        <a:bodyPr/>
        <a:lstStyle/>
        <a:p>
          <a:endParaRPr lang="en-US"/>
        </a:p>
      </dgm:t>
    </dgm:pt>
    <dgm:pt modelId="{4074E519-B3BC-4F1A-912E-25F85ED02BF8}" type="pres">
      <dgm:prSet presAssocID="{64920B62-A633-4529-9984-9616860BF8F9}" presName="compositeShape" presStyleCnt="0">
        <dgm:presLayoutVars>
          <dgm:chMax val="7"/>
          <dgm:dir/>
          <dgm:resizeHandles val="exact"/>
        </dgm:presLayoutVars>
      </dgm:prSet>
      <dgm:spPr/>
    </dgm:pt>
    <dgm:pt modelId="{CAE0FA10-0C82-4785-8BFF-BDAC07A6DC41}" type="pres">
      <dgm:prSet presAssocID="{1F552E86-89B6-448A-AA82-673269065138}" presName="circ1TxSh" presStyleLbl="vennNode1" presStyleIdx="0" presStyleCnt="1"/>
      <dgm:spPr/>
    </dgm:pt>
  </dgm:ptLst>
  <dgm:cxnLst>
    <dgm:cxn modelId="{278D037B-A964-4D23-A02E-4E316FAFE733}" srcId="{64920B62-A633-4529-9984-9616860BF8F9}" destId="{1F552E86-89B6-448A-AA82-673269065138}" srcOrd="0" destOrd="0" parTransId="{8CFAC302-4F8B-45DC-8C79-2446167EE2A6}" sibTransId="{016727EF-E96F-476D-8A9E-C95BED3E784D}"/>
    <dgm:cxn modelId="{D961D982-EA7A-417D-9053-7889D1B5C0F8}" type="presOf" srcId="{64920B62-A633-4529-9984-9616860BF8F9}" destId="{4074E519-B3BC-4F1A-912E-25F85ED02BF8}" srcOrd="0" destOrd="0" presId="urn:microsoft.com/office/officeart/2005/8/layout/venn1"/>
    <dgm:cxn modelId="{4DD3468E-3FE1-49D0-8B7E-162135E18ADB}" type="presOf" srcId="{1F552E86-89B6-448A-AA82-673269065138}" destId="{CAE0FA10-0C82-4785-8BFF-BDAC07A6DC41}" srcOrd="0" destOrd="0" presId="urn:microsoft.com/office/officeart/2005/8/layout/venn1"/>
    <dgm:cxn modelId="{8D9C891F-8AC2-4CF7-9ECD-EE4FB70990A2}" type="presParOf" srcId="{4074E519-B3BC-4F1A-912E-25F85ED02BF8}" destId="{CAE0FA10-0C82-4785-8BFF-BDAC07A6DC41}" srcOrd="0"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28A2421-99B1-4EF4-A6D9-E0D3E537B30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B17480C-6A04-429E-8977-B37728B29870}">
      <dgm:prSet/>
      <dgm:spPr/>
      <dgm:t>
        <a:bodyPr/>
        <a:lstStyle/>
        <a:p>
          <a:r>
            <a:rPr lang="en-US" dirty="0"/>
            <a:t>This chart shows that the dissolution of the former Soviet Union took a more drastic toll on the Russian summer Olympic delegation.</a:t>
          </a:r>
        </a:p>
      </dgm:t>
    </dgm:pt>
    <dgm:pt modelId="{0A9BD553-97FB-4B3C-A38C-01146FE41A05}" type="parTrans" cxnId="{488FBBBA-BB56-4D01-9818-2C77AA2BC5D3}">
      <dgm:prSet/>
      <dgm:spPr/>
      <dgm:t>
        <a:bodyPr/>
        <a:lstStyle/>
        <a:p>
          <a:endParaRPr lang="en-US"/>
        </a:p>
      </dgm:t>
    </dgm:pt>
    <dgm:pt modelId="{E7071702-0D4D-4EDA-9A62-650D4EDACD4F}" type="sibTrans" cxnId="{488FBBBA-BB56-4D01-9818-2C77AA2BC5D3}">
      <dgm:prSet/>
      <dgm:spPr/>
      <dgm:t>
        <a:bodyPr/>
        <a:lstStyle/>
        <a:p>
          <a:endParaRPr lang="en-US"/>
        </a:p>
      </dgm:t>
    </dgm:pt>
    <dgm:pt modelId="{A43BC610-703A-4F70-B9BE-30555862837D}">
      <dgm:prSet/>
      <dgm:spPr/>
      <dgm:t>
        <a:bodyPr/>
        <a:lstStyle/>
        <a:p>
          <a:r>
            <a:rPr lang="en-US" dirty="0"/>
            <a:t> While the number of medals earned was already dropping, both the number of athletes and the number of events also trended downward after the point of interest.</a:t>
          </a:r>
        </a:p>
      </dgm:t>
    </dgm:pt>
    <dgm:pt modelId="{7A7B4FE9-6FB9-4A01-84B8-173A398C6546}" type="parTrans" cxnId="{BCFCE315-6EEA-433D-99BD-1612A300987E}">
      <dgm:prSet/>
      <dgm:spPr/>
      <dgm:t>
        <a:bodyPr/>
        <a:lstStyle/>
        <a:p>
          <a:endParaRPr lang="en-US"/>
        </a:p>
      </dgm:t>
    </dgm:pt>
    <dgm:pt modelId="{44B136A7-086D-4E3B-897A-682CEF24B34E}" type="sibTrans" cxnId="{BCFCE315-6EEA-433D-99BD-1612A300987E}">
      <dgm:prSet/>
      <dgm:spPr/>
      <dgm:t>
        <a:bodyPr/>
        <a:lstStyle/>
        <a:p>
          <a:endParaRPr lang="en-US"/>
        </a:p>
      </dgm:t>
    </dgm:pt>
    <dgm:pt modelId="{4AD5B39D-340C-4450-9C78-AD884D0EDAB8}" type="pres">
      <dgm:prSet presAssocID="{328A2421-99B1-4EF4-A6D9-E0D3E537B304}" presName="linear" presStyleCnt="0">
        <dgm:presLayoutVars>
          <dgm:animLvl val="lvl"/>
          <dgm:resizeHandles val="exact"/>
        </dgm:presLayoutVars>
      </dgm:prSet>
      <dgm:spPr/>
    </dgm:pt>
    <dgm:pt modelId="{B18B2724-644A-4E74-AFB1-751E3479A3F6}" type="pres">
      <dgm:prSet presAssocID="{7B17480C-6A04-429E-8977-B37728B29870}" presName="parentText" presStyleLbl="node1" presStyleIdx="0" presStyleCnt="2">
        <dgm:presLayoutVars>
          <dgm:chMax val="0"/>
          <dgm:bulletEnabled val="1"/>
        </dgm:presLayoutVars>
      </dgm:prSet>
      <dgm:spPr/>
    </dgm:pt>
    <dgm:pt modelId="{310AA764-D6AD-40B2-9FDD-C827730F95CE}" type="pres">
      <dgm:prSet presAssocID="{E7071702-0D4D-4EDA-9A62-650D4EDACD4F}" presName="spacer" presStyleCnt="0"/>
      <dgm:spPr/>
    </dgm:pt>
    <dgm:pt modelId="{855FC9AE-7783-4ECF-8DCE-8D03D950A65F}" type="pres">
      <dgm:prSet presAssocID="{A43BC610-703A-4F70-B9BE-30555862837D}" presName="parentText" presStyleLbl="node1" presStyleIdx="1" presStyleCnt="2">
        <dgm:presLayoutVars>
          <dgm:chMax val="0"/>
          <dgm:bulletEnabled val="1"/>
        </dgm:presLayoutVars>
      </dgm:prSet>
      <dgm:spPr/>
    </dgm:pt>
  </dgm:ptLst>
  <dgm:cxnLst>
    <dgm:cxn modelId="{BCFCE315-6EEA-433D-99BD-1612A300987E}" srcId="{328A2421-99B1-4EF4-A6D9-E0D3E537B304}" destId="{A43BC610-703A-4F70-B9BE-30555862837D}" srcOrd="1" destOrd="0" parTransId="{7A7B4FE9-6FB9-4A01-84B8-173A398C6546}" sibTransId="{44B136A7-086D-4E3B-897A-682CEF24B34E}"/>
    <dgm:cxn modelId="{323C395A-C82D-4BBF-BB5C-A0F93087F6BA}" type="presOf" srcId="{328A2421-99B1-4EF4-A6D9-E0D3E537B304}" destId="{4AD5B39D-340C-4450-9C78-AD884D0EDAB8}" srcOrd="0" destOrd="0" presId="urn:microsoft.com/office/officeart/2005/8/layout/vList2"/>
    <dgm:cxn modelId="{488FBBBA-BB56-4D01-9818-2C77AA2BC5D3}" srcId="{328A2421-99B1-4EF4-A6D9-E0D3E537B304}" destId="{7B17480C-6A04-429E-8977-B37728B29870}" srcOrd="0" destOrd="0" parTransId="{0A9BD553-97FB-4B3C-A38C-01146FE41A05}" sibTransId="{E7071702-0D4D-4EDA-9A62-650D4EDACD4F}"/>
    <dgm:cxn modelId="{0732F1DF-72AB-4F40-91DE-D821D22561DD}" type="presOf" srcId="{7B17480C-6A04-429E-8977-B37728B29870}" destId="{B18B2724-644A-4E74-AFB1-751E3479A3F6}" srcOrd="0" destOrd="0" presId="urn:microsoft.com/office/officeart/2005/8/layout/vList2"/>
    <dgm:cxn modelId="{1084D7FB-B764-47FC-926C-90EC29ACAD63}" type="presOf" srcId="{A43BC610-703A-4F70-B9BE-30555862837D}" destId="{855FC9AE-7783-4ECF-8DCE-8D03D950A65F}" srcOrd="0" destOrd="0" presId="urn:microsoft.com/office/officeart/2005/8/layout/vList2"/>
    <dgm:cxn modelId="{4654E260-6273-4C8A-B502-37105AAF7FD6}" type="presParOf" srcId="{4AD5B39D-340C-4450-9C78-AD884D0EDAB8}" destId="{B18B2724-644A-4E74-AFB1-751E3479A3F6}" srcOrd="0" destOrd="0" presId="urn:microsoft.com/office/officeart/2005/8/layout/vList2"/>
    <dgm:cxn modelId="{EBD54976-5773-4770-937D-73486BFBE88F}" type="presParOf" srcId="{4AD5B39D-340C-4450-9C78-AD884D0EDAB8}" destId="{310AA764-D6AD-40B2-9FDD-C827730F95CE}" srcOrd="1" destOrd="0" presId="urn:microsoft.com/office/officeart/2005/8/layout/vList2"/>
    <dgm:cxn modelId="{AD061B33-2362-43DB-A9AD-C42D91E10339}" type="presParOf" srcId="{4AD5B39D-340C-4450-9C78-AD884D0EDAB8}" destId="{855FC9AE-7783-4ECF-8DCE-8D03D950A65F}"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BD67F6-A395-49BC-BCCE-8065B49A6AB2}">
      <dsp:nvSpPr>
        <dsp:cNvPr id="0" name=""/>
        <dsp:cNvSpPr/>
      </dsp:nvSpPr>
      <dsp:spPr>
        <a:xfrm>
          <a:off x="0" y="0"/>
          <a:ext cx="10668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E1962C-3012-4D00-A243-AD16505E3FE6}">
      <dsp:nvSpPr>
        <dsp:cNvPr id="0" name=""/>
        <dsp:cNvSpPr/>
      </dsp:nvSpPr>
      <dsp:spPr>
        <a:xfrm>
          <a:off x="0" y="0"/>
          <a:ext cx="10668000" cy="76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GDP - Kaggle</a:t>
          </a:r>
        </a:p>
      </dsp:txBody>
      <dsp:txXfrm>
        <a:off x="0" y="0"/>
        <a:ext cx="10668000" cy="762000"/>
      </dsp:txXfrm>
    </dsp:sp>
    <dsp:sp modelId="{F09E2C31-2634-491A-A9A2-46EBE56CBA81}">
      <dsp:nvSpPr>
        <dsp:cNvPr id="0" name=""/>
        <dsp:cNvSpPr/>
      </dsp:nvSpPr>
      <dsp:spPr>
        <a:xfrm>
          <a:off x="0" y="762000"/>
          <a:ext cx="10668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CFEEDD-E0D9-4F4C-AD61-BB6FE84F876F}">
      <dsp:nvSpPr>
        <dsp:cNvPr id="0" name=""/>
        <dsp:cNvSpPr/>
      </dsp:nvSpPr>
      <dsp:spPr>
        <a:xfrm>
          <a:off x="0" y="762000"/>
          <a:ext cx="10668000" cy="76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Population Dataset – United Nations</a:t>
          </a:r>
        </a:p>
      </dsp:txBody>
      <dsp:txXfrm>
        <a:off x="0" y="762000"/>
        <a:ext cx="10668000" cy="762000"/>
      </dsp:txXfrm>
    </dsp:sp>
    <dsp:sp modelId="{B15DDEBC-9DFE-4A79-8306-52DFD7EC09D6}">
      <dsp:nvSpPr>
        <dsp:cNvPr id="0" name=""/>
        <dsp:cNvSpPr/>
      </dsp:nvSpPr>
      <dsp:spPr>
        <a:xfrm>
          <a:off x="0" y="1524000"/>
          <a:ext cx="10668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2932CD-09EB-4114-9C0C-BFCE249E1AB4}">
      <dsp:nvSpPr>
        <dsp:cNvPr id="0" name=""/>
        <dsp:cNvSpPr/>
      </dsp:nvSpPr>
      <dsp:spPr>
        <a:xfrm>
          <a:off x="0" y="1524000"/>
          <a:ext cx="10668000" cy="76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dirty="0"/>
            <a:t>Olympic Dataset – Kaggle</a:t>
          </a:r>
        </a:p>
      </dsp:txBody>
      <dsp:txXfrm>
        <a:off x="0" y="1524000"/>
        <a:ext cx="10668000" cy="762000"/>
      </dsp:txXfrm>
    </dsp:sp>
    <dsp:sp modelId="{F8DCC7E0-B8EA-48D9-93B7-7905ECAD807C}">
      <dsp:nvSpPr>
        <dsp:cNvPr id="0" name=""/>
        <dsp:cNvSpPr/>
      </dsp:nvSpPr>
      <dsp:spPr>
        <a:xfrm>
          <a:off x="0" y="2286000"/>
          <a:ext cx="10668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5DA7B2-830B-46E6-9F5B-AED5D5B75B47}">
      <dsp:nvSpPr>
        <dsp:cNvPr id="0" name=""/>
        <dsp:cNvSpPr/>
      </dsp:nvSpPr>
      <dsp:spPr>
        <a:xfrm>
          <a:off x="0" y="2286000"/>
          <a:ext cx="10668000" cy="76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dirty="0"/>
            <a:t>NPR and a wide variety of historical material</a:t>
          </a:r>
        </a:p>
      </dsp:txBody>
      <dsp:txXfrm>
        <a:off x="0" y="2286000"/>
        <a:ext cx="10668000" cy="762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D4E8C-21CD-42D8-A157-B4F3D71EE258}">
      <dsp:nvSpPr>
        <dsp:cNvPr id="0" name=""/>
        <dsp:cNvSpPr/>
      </dsp:nvSpPr>
      <dsp:spPr>
        <a:xfrm>
          <a:off x="306507" y="0"/>
          <a:ext cx="3669969" cy="3511943"/>
        </a:xfrm>
        <a:prstGeom prst="roundRect">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64770" tIns="32385" rIns="64770" bIns="32385" numCol="1" spcCol="1270" anchor="ctr" anchorCtr="0">
          <a:noAutofit/>
        </a:bodyPr>
        <a:lstStyle/>
        <a:p>
          <a:pPr marL="0" lvl="0" indent="0" algn="ctr" defTabSz="755650">
            <a:lnSpc>
              <a:spcPct val="90000"/>
            </a:lnSpc>
            <a:spcBef>
              <a:spcPct val="0"/>
            </a:spcBef>
            <a:spcAft>
              <a:spcPct val="35000"/>
            </a:spcAft>
            <a:buNone/>
          </a:pPr>
          <a:r>
            <a:rPr lang="en-US" sz="1700" kern="1200" dirty="0"/>
            <a:t>With a correlation coefficient of 0.56 and an R2 value of 0.31 the number of medals earned seems to have a slightly stronger relationship with the number of Russian athletes competing in the summer Olympics, with the number of athletes accounting for over 31% of the variability in the number of medals earned.</a:t>
          </a:r>
        </a:p>
      </dsp:txBody>
      <dsp:txXfrm>
        <a:off x="477946" y="171439"/>
        <a:ext cx="3327091" cy="31690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DF2F96-C63E-4568-945F-E806326B6728}">
      <dsp:nvSpPr>
        <dsp:cNvPr id="0" name=""/>
        <dsp:cNvSpPr/>
      </dsp:nvSpPr>
      <dsp:spPr>
        <a:xfrm>
          <a:off x="1111802" y="783588"/>
          <a:ext cx="2213278" cy="182549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260408-4F62-44F3-A633-AE1E3F36BFEA}">
      <dsp:nvSpPr>
        <dsp:cNvPr id="0" name=""/>
        <dsp:cNvSpPr/>
      </dsp:nvSpPr>
      <dsp:spPr>
        <a:xfrm>
          <a:off x="2315237" y="1387883"/>
          <a:ext cx="2708847" cy="2708847"/>
        </a:xfrm>
        <a:prstGeom prst="leftCircularArrow">
          <a:avLst>
            <a:gd name="adj1" fmla="val 4135"/>
            <a:gd name="adj2" fmla="val 520980"/>
            <a:gd name="adj3" fmla="val 2354376"/>
            <a:gd name="adj4" fmla="val 9082375"/>
            <a:gd name="adj5" fmla="val 48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8C1E1A-01F3-4251-8597-97428A41748D}">
      <dsp:nvSpPr>
        <dsp:cNvPr id="0" name=""/>
        <dsp:cNvSpPr/>
      </dsp:nvSpPr>
      <dsp:spPr>
        <a:xfrm>
          <a:off x="1603641" y="1885078"/>
          <a:ext cx="1967358" cy="14480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1. UN Dataset allowed for detailed analysis of population by countries and blocs of countries.</a:t>
          </a:r>
        </a:p>
      </dsp:txBody>
      <dsp:txXfrm>
        <a:off x="1646052" y="1927489"/>
        <a:ext cx="1882536" cy="1363181"/>
      </dsp:txXfrm>
    </dsp:sp>
    <dsp:sp modelId="{CC2F5F3E-6E6D-4DDF-9D26-C540833B17FB}">
      <dsp:nvSpPr>
        <dsp:cNvPr id="0" name=""/>
        <dsp:cNvSpPr/>
      </dsp:nvSpPr>
      <dsp:spPr>
        <a:xfrm>
          <a:off x="4104400" y="1152521"/>
          <a:ext cx="2213278" cy="182549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92E251-B5F3-4363-BA9A-23DF39B27B9E}">
      <dsp:nvSpPr>
        <dsp:cNvPr id="0" name=""/>
        <dsp:cNvSpPr/>
      </dsp:nvSpPr>
      <dsp:spPr>
        <a:xfrm>
          <a:off x="5275532" y="-454091"/>
          <a:ext cx="2991348" cy="2991348"/>
        </a:xfrm>
        <a:prstGeom prst="circularArrow">
          <a:avLst>
            <a:gd name="adj1" fmla="val 3745"/>
            <a:gd name="adj2" fmla="val 467347"/>
            <a:gd name="adj3" fmla="val 19376193"/>
            <a:gd name="adj4" fmla="val 12594562"/>
            <a:gd name="adj5" fmla="val 43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D870F6-C94A-45C7-94A1-0B4CC7985B75}">
      <dsp:nvSpPr>
        <dsp:cNvPr id="0" name=""/>
        <dsp:cNvSpPr/>
      </dsp:nvSpPr>
      <dsp:spPr>
        <a:xfrm>
          <a:off x="4596240" y="356304"/>
          <a:ext cx="1967358" cy="15924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2. Cleaned the data and broke them into a total of 6 data sets.  </a:t>
          </a:r>
        </a:p>
      </dsp:txBody>
      <dsp:txXfrm>
        <a:off x="4642881" y="402945"/>
        <a:ext cx="1874076" cy="1499152"/>
      </dsp:txXfrm>
    </dsp:sp>
    <dsp:sp modelId="{EE53BF21-89F3-46B5-9EA6-0849DD19EE1A}">
      <dsp:nvSpPr>
        <dsp:cNvPr id="0" name=""/>
        <dsp:cNvSpPr/>
      </dsp:nvSpPr>
      <dsp:spPr>
        <a:xfrm>
          <a:off x="7096999" y="760726"/>
          <a:ext cx="2213278" cy="182549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CE56C0-E84C-44E7-AB2E-579DED1108CB}">
      <dsp:nvSpPr>
        <dsp:cNvPr id="0" name=""/>
        <dsp:cNvSpPr/>
      </dsp:nvSpPr>
      <dsp:spPr>
        <a:xfrm>
          <a:off x="7588839" y="1816491"/>
          <a:ext cx="1967358" cy="15394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t>3. Performed quality check by comparing results to teammates completed tables AND publicly available data.</a:t>
          </a:r>
        </a:p>
      </dsp:txBody>
      <dsp:txXfrm>
        <a:off x="7633928" y="1861580"/>
        <a:ext cx="1877180" cy="144927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EEE96-10B3-4A6A-80D3-8AAEC6663637}">
      <dsp:nvSpPr>
        <dsp:cNvPr id="0" name=""/>
        <dsp:cNvSpPr/>
      </dsp:nvSpPr>
      <dsp:spPr>
        <a:xfrm>
          <a:off x="0" y="52748"/>
          <a:ext cx="4840686" cy="26383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             Side by Side Comparison Medal Wins and Population</a:t>
          </a:r>
        </a:p>
      </dsp:txBody>
      <dsp:txXfrm>
        <a:off x="12879" y="65627"/>
        <a:ext cx="4814928" cy="23807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8FFFB5-4DF8-4A35-B37A-C0B0009FBD64}">
      <dsp:nvSpPr>
        <dsp:cNvPr id="0" name=""/>
        <dsp:cNvSpPr/>
      </dsp:nvSpPr>
      <dsp:spPr>
        <a:xfrm>
          <a:off x="0" y="88692"/>
          <a:ext cx="10668000"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Further analysis of the geo distribution of athletes across the USSR and how the new borders affected individual Olympic team performance over time. </a:t>
          </a:r>
        </a:p>
      </dsp:txBody>
      <dsp:txXfrm>
        <a:off x="33012" y="121704"/>
        <a:ext cx="10601976" cy="610236"/>
      </dsp:txXfrm>
    </dsp:sp>
    <dsp:sp modelId="{21532EE7-A6FA-42AE-ACF2-6255FCB4E538}">
      <dsp:nvSpPr>
        <dsp:cNvPr id="0" name=""/>
        <dsp:cNvSpPr/>
      </dsp:nvSpPr>
      <dsp:spPr>
        <a:xfrm>
          <a:off x="0" y="813912"/>
          <a:ext cx="10668000"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Deep dive into how funding and appeal to national pride may affect whole country performance.  </a:t>
          </a:r>
        </a:p>
      </dsp:txBody>
      <dsp:txXfrm>
        <a:off x="33012" y="846924"/>
        <a:ext cx="10601976" cy="610236"/>
      </dsp:txXfrm>
    </dsp:sp>
    <dsp:sp modelId="{784FA28A-0E3F-4377-B010-392208F7060F}">
      <dsp:nvSpPr>
        <dsp:cNvPr id="0" name=""/>
        <dsp:cNvSpPr/>
      </dsp:nvSpPr>
      <dsp:spPr>
        <a:xfrm>
          <a:off x="0" y="1539132"/>
          <a:ext cx="10668000"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Soviet influence on international participation of women in sports.</a:t>
          </a:r>
        </a:p>
      </dsp:txBody>
      <dsp:txXfrm>
        <a:off x="33012" y="1572144"/>
        <a:ext cx="10601976" cy="610236"/>
      </dsp:txXfrm>
    </dsp:sp>
    <dsp:sp modelId="{4BF2BA75-21F5-4A43-93F5-603AD67BC462}">
      <dsp:nvSpPr>
        <dsp:cNvPr id="0" name=""/>
        <dsp:cNvSpPr/>
      </dsp:nvSpPr>
      <dsp:spPr>
        <a:xfrm>
          <a:off x="0" y="2264352"/>
          <a:ext cx="10668000"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1992 was an outlier year.  We included it in analysis of Russian Federation but was comprised of Russia and 12 of 15 Post-Soviet States.  </a:t>
          </a:r>
        </a:p>
      </dsp:txBody>
      <dsp:txXfrm>
        <a:off x="33012" y="2297364"/>
        <a:ext cx="10601976" cy="610236"/>
      </dsp:txXfrm>
    </dsp:sp>
    <dsp:sp modelId="{9295F86E-96E4-491F-A766-DE051F193B26}">
      <dsp:nvSpPr>
        <dsp:cNvPr id="0" name=""/>
        <dsp:cNvSpPr/>
      </dsp:nvSpPr>
      <dsp:spPr>
        <a:xfrm>
          <a:off x="0" y="2989572"/>
          <a:ext cx="10668000"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Prove correlation and causation between population and medal count by country.</a:t>
          </a:r>
        </a:p>
      </dsp:txBody>
      <dsp:txXfrm>
        <a:off x="33012" y="3022584"/>
        <a:ext cx="10601976" cy="6102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84383-81EE-4227-8371-624B3B40C3B1}">
      <dsp:nvSpPr>
        <dsp:cNvPr id="0" name=""/>
        <dsp:cNvSpPr/>
      </dsp:nvSpPr>
      <dsp:spPr>
        <a:xfrm>
          <a:off x="0" y="372"/>
          <a:ext cx="60959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D004A2-929A-4165-8EEA-D49746969379}">
      <dsp:nvSpPr>
        <dsp:cNvPr id="0" name=""/>
        <dsp:cNvSpPr/>
      </dsp:nvSpPr>
      <dsp:spPr>
        <a:xfrm>
          <a:off x="0" y="372"/>
          <a:ext cx="6095999" cy="609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We filtered the datasets by country, gender, Olympic Medal Counts, population, GDP, and Years using pandas, matplotlib, python.</a:t>
          </a:r>
        </a:p>
      </dsp:txBody>
      <dsp:txXfrm>
        <a:off x="0" y="372"/>
        <a:ext cx="6095999" cy="609451"/>
      </dsp:txXfrm>
    </dsp:sp>
    <dsp:sp modelId="{CFB0DC4C-53E5-4106-9547-78D184BC965D}">
      <dsp:nvSpPr>
        <dsp:cNvPr id="0" name=""/>
        <dsp:cNvSpPr/>
      </dsp:nvSpPr>
      <dsp:spPr>
        <a:xfrm>
          <a:off x="0" y="609823"/>
          <a:ext cx="6095999" cy="0"/>
        </a:xfrm>
        <a:prstGeom prst="line">
          <a:avLst/>
        </a:prstGeom>
        <a:solidFill>
          <a:schemeClr val="accent2">
            <a:hueOff val="798804"/>
            <a:satOff val="-9787"/>
            <a:lumOff val="-5147"/>
            <a:alphaOff val="0"/>
          </a:schemeClr>
        </a:solidFill>
        <a:ln w="12700" cap="flat" cmpd="sng" algn="ctr">
          <a:solidFill>
            <a:schemeClr val="accent2">
              <a:hueOff val="798804"/>
              <a:satOff val="-9787"/>
              <a:lumOff val="-514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D4D292-CDB0-4B27-B199-850F0C41F3A9}">
      <dsp:nvSpPr>
        <dsp:cNvPr id="0" name=""/>
        <dsp:cNvSpPr/>
      </dsp:nvSpPr>
      <dsp:spPr>
        <a:xfrm>
          <a:off x="0" y="609823"/>
          <a:ext cx="6095999" cy="609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We cleaned the data tables so they were in a usable format for charting.  </a:t>
          </a:r>
        </a:p>
      </dsp:txBody>
      <dsp:txXfrm>
        <a:off x="0" y="609823"/>
        <a:ext cx="6095999" cy="609451"/>
      </dsp:txXfrm>
    </dsp:sp>
    <dsp:sp modelId="{A40753C1-E043-4AF8-B563-22D3C433CBB2}">
      <dsp:nvSpPr>
        <dsp:cNvPr id="0" name=""/>
        <dsp:cNvSpPr/>
      </dsp:nvSpPr>
      <dsp:spPr>
        <a:xfrm>
          <a:off x="0" y="1219274"/>
          <a:ext cx="6095999" cy="0"/>
        </a:xfrm>
        <a:prstGeom prst="line">
          <a:avLst/>
        </a:prstGeom>
        <a:solidFill>
          <a:schemeClr val="accent2">
            <a:hueOff val="1597608"/>
            <a:satOff val="-19575"/>
            <a:lumOff val="-10294"/>
            <a:alphaOff val="0"/>
          </a:schemeClr>
        </a:solidFill>
        <a:ln w="12700" cap="flat" cmpd="sng" algn="ctr">
          <a:solidFill>
            <a:schemeClr val="accent2">
              <a:hueOff val="1597608"/>
              <a:satOff val="-19575"/>
              <a:lumOff val="-102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EAEA76-BCEA-4E8C-8544-7287366F15C6}">
      <dsp:nvSpPr>
        <dsp:cNvPr id="0" name=""/>
        <dsp:cNvSpPr/>
      </dsp:nvSpPr>
      <dsp:spPr>
        <a:xfrm>
          <a:off x="0" y="1219274"/>
          <a:ext cx="6095999" cy="609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We cleaned and merged multiple data sources for GDP.</a:t>
          </a:r>
        </a:p>
      </dsp:txBody>
      <dsp:txXfrm>
        <a:off x="0" y="1219274"/>
        <a:ext cx="6095999" cy="609451"/>
      </dsp:txXfrm>
    </dsp:sp>
    <dsp:sp modelId="{B529D496-7B43-42CE-965E-6038EB9A553D}">
      <dsp:nvSpPr>
        <dsp:cNvPr id="0" name=""/>
        <dsp:cNvSpPr/>
      </dsp:nvSpPr>
      <dsp:spPr>
        <a:xfrm>
          <a:off x="0" y="1828726"/>
          <a:ext cx="6095999" cy="0"/>
        </a:xfrm>
        <a:prstGeom prst="line">
          <a:avLst/>
        </a:prstGeom>
        <a:solidFill>
          <a:schemeClr val="accent2">
            <a:hueOff val="2396413"/>
            <a:satOff val="-29362"/>
            <a:lumOff val="-15441"/>
            <a:alphaOff val="0"/>
          </a:schemeClr>
        </a:solidFill>
        <a:ln w="12700" cap="flat" cmpd="sng" algn="ctr">
          <a:solidFill>
            <a:schemeClr val="accent2">
              <a:hueOff val="2396413"/>
              <a:satOff val="-29362"/>
              <a:lumOff val="-154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C138A9-3E28-4ECD-812B-70104FDCB6B4}">
      <dsp:nvSpPr>
        <dsp:cNvPr id="0" name=""/>
        <dsp:cNvSpPr/>
      </dsp:nvSpPr>
      <dsp:spPr>
        <a:xfrm>
          <a:off x="0" y="1828726"/>
          <a:ext cx="6095999" cy="609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Determined there were multiple codes for Soviet Union/Russia as the break-up happened</a:t>
          </a:r>
        </a:p>
      </dsp:txBody>
      <dsp:txXfrm>
        <a:off x="0" y="1828726"/>
        <a:ext cx="6095999" cy="609451"/>
      </dsp:txXfrm>
    </dsp:sp>
    <dsp:sp modelId="{DF897B4B-6F94-4999-B264-FABBEFFE21AE}">
      <dsp:nvSpPr>
        <dsp:cNvPr id="0" name=""/>
        <dsp:cNvSpPr/>
      </dsp:nvSpPr>
      <dsp:spPr>
        <a:xfrm>
          <a:off x="0" y="2438177"/>
          <a:ext cx="6095999" cy="0"/>
        </a:xfrm>
        <a:prstGeom prst="line">
          <a:avLst/>
        </a:prstGeom>
        <a:solidFill>
          <a:schemeClr val="accent2">
            <a:hueOff val="3195217"/>
            <a:satOff val="-39150"/>
            <a:lumOff val="-20588"/>
            <a:alphaOff val="0"/>
          </a:schemeClr>
        </a:solidFill>
        <a:ln w="12700" cap="flat" cmpd="sng" algn="ctr">
          <a:solidFill>
            <a:schemeClr val="accent2">
              <a:hueOff val="3195217"/>
              <a:satOff val="-39150"/>
              <a:lumOff val="-2058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7866A7-DDFE-464D-A658-DD7AD488C7A1}">
      <dsp:nvSpPr>
        <dsp:cNvPr id="0" name=""/>
        <dsp:cNvSpPr/>
      </dsp:nvSpPr>
      <dsp:spPr>
        <a:xfrm>
          <a:off x="0" y="2438177"/>
          <a:ext cx="6095999" cy="609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Population data set was filtered by Olympic years.  It also had to be grouped and summed according to historical borders.  </a:t>
          </a:r>
        </a:p>
      </dsp:txBody>
      <dsp:txXfrm>
        <a:off x="0" y="2438177"/>
        <a:ext cx="6095999" cy="6094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EA34E-0F83-4C70-84F6-2EC3226D271E}">
      <dsp:nvSpPr>
        <dsp:cNvPr id="0" name=""/>
        <dsp:cNvSpPr/>
      </dsp:nvSpPr>
      <dsp:spPr>
        <a:xfrm rot="5400000">
          <a:off x="4168551" y="922055"/>
          <a:ext cx="6184941" cy="4347848"/>
        </a:xfrm>
        <a:prstGeom prst="round2Same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endParaRPr lang="en-US" sz="1400" kern="1200" dirty="0"/>
        </a:p>
        <a:p>
          <a:pPr marL="114300" lvl="1" indent="-114300" algn="l" defTabSz="622300">
            <a:lnSpc>
              <a:spcPct val="90000"/>
            </a:lnSpc>
            <a:spcBef>
              <a:spcPct val="0"/>
            </a:spcBef>
            <a:spcAft>
              <a:spcPct val="15000"/>
            </a:spcAft>
            <a:buChar char="•"/>
          </a:pPr>
          <a:r>
            <a:rPr lang="en-US" sz="1400" kern="1200" dirty="0"/>
            <a:t>shape</a:t>
          </a:r>
        </a:p>
        <a:p>
          <a:pPr marL="114300" lvl="1" indent="-114300" algn="l" defTabSz="622300">
            <a:lnSpc>
              <a:spcPct val="90000"/>
            </a:lnSpc>
            <a:spcBef>
              <a:spcPct val="0"/>
            </a:spcBef>
            <a:spcAft>
              <a:spcPct val="15000"/>
            </a:spcAft>
            <a:buChar char="•"/>
          </a:pPr>
          <a:r>
            <a:rPr lang="en-US" sz="1400" kern="1200" dirty="0"/>
            <a:t>info()</a:t>
          </a:r>
        </a:p>
        <a:p>
          <a:pPr marL="114300" lvl="1" indent="-114300" algn="l" defTabSz="622300">
            <a:lnSpc>
              <a:spcPct val="90000"/>
            </a:lnSpc>
            <a:spcBef>
              <a:spcPct val="0"/>
            </a:spcBef>
            <a:spcAft>
              <a:spcPct val="15000"/>
            </a:spcAft>
            <a:buChar char="•"/>
          </a:pPr>
          <a:r>
            <a:rPr lang="en-US" sz="1400" kern="1200" dirty="0"/>
            <a:t>describe()</a:t>
          </a:r>
        </a:p>
        <a:p>
          <a:pPr marL="114300" lvl="1" indent="-114300" algn="l" defTabSz="622300">
            <a:lnSpc>
              <a:spcPct val="90000"/>
            </a:lnSpc>
            <a:spcBef>
              <a:spcPct val="0"/>
            </a:spcBef>
            <a:spcAft>
              <a:spcPct val="15000"/>
            </a:spcAft>
            <a:buChar char="•"/>
          </a:pPr>
          <a:r>
            <a:rPr lang="en-US" sz="1400" kern="1200" dirty="0"/>
            <a:t>head()</a:t>
          </a:r>
        </a:p>
        <a:p>
          <a:pPr marL="114300" lvl="1" indent="-114300" algn="l" defTabSz="622300">
            <a:lnSpc>
              <a:spcPct val="90000"/>
            </a:lnSpc>
            <a:spcBef>
              <a:spcPct val="0"/>
            </a:spcBef>
            <a:spcAft>
              <a:spcPct val="15000"/>
            </a:spcAft>
            <a:buChar char="•"/>
          </a:pPr>
          <a:r>
            <a:rPr lang="en-US" sz="1400" kern="1200" dirty="0"/>
            <a:t>list()</a:t>
          </a:r>
        </a:p>
        <a:p>
          <a:pPr marL="114300" lvl="1" indent="-114300" algn="l" defTabSz="622300">
            <a:lnSpc>
              <a:spcPct val="90000"/>
            </a:lnSpc>
            <a:spcBef>
              <a:spcPct val="0"/>
            </a:spcBef>
            <a:spcAft>
              <a:spcPct val="15000"/>
            </a:spcAft>
            <a:buChar char="•"/>
          </a:pPr>
          <a:r>
            <a:rPr lang="en-US" sz="1400" kern="1200" dirty="0" err="1"/>
            <a:t>Pyplot</a:t>
          </a:r>
          <a:endParaRPr lang="en-US" sz="1400" kern="1200" dirty="0"/>
        </a:p>
        <a:p>
          <a:pPr marL="114300" lvl="1" indent="-114300" algn="l" defTabSz="622300">
            <a:lnSpc>
              <a:spcPct val="90000"/>
            </a:lnSpc>
            <a:spcBef>
              <a:spcPct val="0"/>
            </a:spcBef>
            <a:spcAft>
              <a:spcPct val="15000"/>
            </a:spcAft>
            <a:buChar char="•"/>
          </a:pPr>
          <a:r>
            <a:rPr lang="en-US" sz="1400" kern="1200" dirty="0"/>
            <a:t>Plot</a:t>
          </a:r>
        </a:p>
        <a:p>
          <a:pPr marL="114300" lvl="1" indent="-114300" algn="l" defTabSz="622300">
            <a:lnSpc>
              <a:spcPct val="90000"/>
            </a:lnSpc>
            <a:spcBef>
              <a:spcPct val="0"/>
            </a:spcBef>
            <a:spcAft>
              <a:spcPct val="15000"/>
            </a:spcAft>
            <a:buChar char="•"/>
          </a:pPr>
          <a:r>
            <a:rPr lang="en-US" sz="1400" kern="1200" dirty="0"/>
            <a:t>for loop through a range of years by increments of 2 or 4</a:t>
          </a:r>
        </a:p>
        <a:p>
          <a:pPr marL="114300" lvl="1" indent="-114300" algn="l" defTabSz="622300">
            <a:lnSpc>
              <a:spcPct val="90000"/>
            </a:lnSpc>
            <a:spcBef>
              <a:spcPct val="0"/>
            </a:spcBef>
            <a:spcAft>
              <a:spcPct val="15000"/>
            </a:spcAft>
            <a:buChar char="•"/>
          </a:pPr>
          <a:r>
            <a:rPr lang="en-US" sz="1400" kern="1200" dirty="0"/>
            <a:t>replace()</a:t>
          </a:r>
        </a:p>
        <a:p>
          <a:pPr marL="114300" lvl="1" indent="-114300" algn="l" defTabSz="622300">
            <a:lnSpc>
              <a:spcPct val="90000"/>
            </a:lnSpc>
            <a:spcBef>
              <a:spcPct val="0"/>
            </a:spcBef>
            <a:spcAft>
              <a:spcPct val="15000"/>
            </a:spcAft>
            <a:buChar char="•"/>
          </a:pPr>
          <a:r>
            <a:rPr lang="en-US" sz="1400" kern="1200" dirty="0"/>
            <a:t>rename()</a:t>
          </a:r>
        </a:p>
        <a:p>
          <a:pPr marL="114300" lvl="1" indent="-114300" algn="l" defTabSz="622300">
            <a:lnSpc>
              <a:spcPct val="90000"/>
            </a:lnSpc>
            <a:spcBef>
              <a:spcPct val="0"/>
            </a:spcBef>
            <a:spcAft>
              <a:spcPct val="15000"/>
            </a:spcAft>
            <a:buChar char="•"/>
          </a:pPr>
          <a:r>
            <a:rPr lang="en-US" sz="1400" kern="1200" dirty="0"/>
            <a:t>apply(</a:t>
          </a:r>
          <a:r>
            <a:rPr lang="en-US" sz="1400" kern="1200" dirty="0" err="1"/>
            <a:t>pd.numeric</a:t>
          </a:r>
          <a:r>
            <a:rPr lang="en-US" sz="1400" kern="1200" dirty="0"/>
            <a:t>)</a:t>
          </a:r>
        </a:p>
        <a:p>
          <a:pPr marL="114300" lvl="1" indent="-114300" algn="l" defTabSz="622300">
            <a:lnSpc>
              <a:spcPct val="90000"/>
            </a:lnSpc>
            <a:spcBef>
              <a:spcPct val="0"/>
            </a:spcBef>
            <a:spcAft>
              <a:spcPct val="15000"/>
            </a:spcAft>
            <a:buChar char="•"/>
          </a:pPr>
          <a:r>
            <a:rPr lang="en-US" sz="1400" kern="1200" dirty="0"/>
            <a:t>extend()</a:t>
          </a:r>
        </a:p>
        <a:p>
          <a:pPr marL="114300" lvl="1" indent="-114300" algn="l" defTabSz="622300">
            <a:lnSpc>
              <a:spcPct val="90000"/>
            </a:lnSpc>
            <a:spcBef>
              <a:spcPct val="0"/>
            </a:spcBef>
            <a:spcAft>
              <a:spcPct val="15000"/>
            </a:spcAft>
            <a:buChar char="•"/>
          </a:pPr>
          <a:r>
            <a:rPr lang="en-US" sz="1400" kern="1200" dirty="0"/>
            <a:t>sum()</a:t>
          </a:r>
        </a:p>
        <a:p>
          <a:pPr marL="114300" lvl="1" indent="-114300" algn="l" defTabSz="622300">
            <a:lnSpc>
              <a:spcPct val="90000"/>
            </a:lnSpc>
            <a:spcBef>
              <a:spcPct val="0"/>
            </a:spcBef>
            <a:spcAft>
              <a:spcPct val="15000"/>
            </a:spcAft>
            <a:buChar char="•"/>
          </a:pPr>
          <a:r>
            <a:rPr lang="en-US" sz="1400" kern="1200" dirty="0" err="1"/>
            <a:t>isin</a:t>
          </a:r>
          <a:r>
            <a:rPr lang="en-US" sz="1400" kern="1200" dirty="0"/>
            <a:t>()</a:t>
          </a:r>
        </a:p>
        <a:p>
          <a:pPr marL="114300" lvl="1" indent="-114300" algn="l" defTabSz="622300">
            <a:lnSpc>
              <a:spcPct val="90000"/>
            </a:lnSpc>
            <a:spcBef>
              <a:spcPct val="0"/>
            </a:spcBef>
            <a:spcAft>
              <a:spcPct val="15000"/>
            </a:spcAft>
            <a:buChar char="•"/>
          </a:pPr>
          <a:r>
            <a:rPr lang="en-US" sz="1400" kern="1200" dirty="0"/>
            <a:t>cumulative sum</a:t>
          </a:r>
        </a:p>
        <a:p>
          <a:pPr marL="114300" lvl="1" indent="-114300" algn="l" defTabSz="622300">
            <a:lnSpc>
              <a:spcPct val="90000"/>
            </a:lnSpc>
            <a:spcBef>
              <a:spcPct val="0"/>
            </a:spcBef>
            <a:spcAft>
              <a:spcPct val="15000"/>
            </a:spcAft>
            <a:buChar char="•"/>
          </a:pPr>
          <a:r>
            <a:rPr lang="en-US" sz="1400" b="0" i="0" kern="1200" dirty="0"/>
            <a:t>concatenation</a:t>
          </a:r>
          <a:endParaRPr lang="en-US" sz="1400" kern="1200" dirty="0"/>
        </a:p>
        <a:p>
          <a:pPr marL="114300" lvl="1" indent="-114300" algn="l" defTabSz="622300">
            <a:lnSpc>
              <a:spcPct val="90000"/>
            </a:lnSpc>
            <a:spcBef>
              <a:spcPct val="0"/>
            </a:spcBef>
            <a:spcAft>
              <a:spcPct val="15000"/>
            </a:spcAft>
            <a:buChar char="•"/>
          </a:pPr>
          <a:r>
            <a:rPr lang="en-US" sz="1400" b="0" i="0" kern="1200" dirty="0" err="1"/>
            <a:t>groupby</a:t>
          </a:r>
          <a:endParaRPr lang="en-US" sz="1400" kern="1200" dirty="0"/>
        </a:p>
        <a:p>
          <a:pPr marL="114300" lvl="1" indent="-114300" algn="l" defTabSz="622300">
            <a:lnSpc>
              <a:spcPct val="90000"/>
            </a:lnSpc>
            <a:spcBef>
              <a:spcPct val="0"/>
            </a:spcBef>
            <a:spcAft>
              <a:spcPct val="15000"/>
            </a:spcAft>
            <a:buChar char="•"/>
          </a:pPr>
          <a:r>
            <a:rPr lang="en-US" sz="1400" b="0" i="0" kern="1200" dirty="0"/>
            <a:t> </a:t>
          </a:r>
          <a:r>
            <a:rPr lang="en-US" sz="1400" b="0" i="0" kern="1200" dirty="0" err="1"/>
            <a:t>stats.ttest</a:t>
          </a:r>
          <a:endParaRPr lang="en-US" sz="1400" kern="1200" dirty="0"/>
        </a:p>
        <a:p>
          <a:pPr marL="114300" lvl="1" indent="-114300" algn="l" defTabSz="622300">
            <a:lnSpc>
              <a:spcPct val="90000"/>
            </a:lnSpc>
            <a:spcBef>
              <a:spcPct val="0"/>
            </a:spcBef>
            <a:spcAft>
              <a:spcPct val="15000"/>
            </a:spcAft>
            <a:buChar char="•"/>
          </a:pPr>
          <a:r>
            <a:rPr lang="en-US" sz="1400" kern="1200" dirty="0" err="1"/>
            <a:t>st.pearsonr</a:t>
          </a:r>
          <a:endParaRPr lang="en-US" sz="1400" kern="1200" dirty="0"/>
        </a:p>
        <a:p>
          <a:pPr marL="114300" lvl="1" indent="-114300" algn="l" defTabSz="622300">
            <a:lnSpc>
              <a:spcPct val="90000"/>
            </a:lnSpc>
            <a:spcBef>
              <a:spcPct val="0"/>
            </a:spcBef>
            <a:spcAft>
              <a:spcPct val="15000"/>
            </a:spcAft>
            <a:buChar char="•"/>
          </a:pPr>
          <a:r>
            <a:rPr lang="en-US" sz="1400" kern="1200" dirty="0"/>
            <a:t>seaborn</a:t>
          </a:r>
        </a:p>
        <a:p>
          <a:pPr marL="114300" lvl="1" indent="-114300" algn="l" defTabSz="622300">
            <a:lnSpc>
              <a:spcPct val="90000"/>
            </a:lnSpc>
            <a:spcBef>
              <a:spcPct val="0"/>
            </a:spcBef>
            <a:spcAft>
              <a:spcPct val="15000"/>
            </a:spcAft>
            <a:buChar char="•"/>
          </a:pPr>
          <a:r>
            <a:rPr lang="en-US" sz="1400" kern="1200" dirty="0" err="1"/>
            <a:t>df.dropna</a:t>
          </a:r>
          <a:endParaRPr lang="en-US" sz="1400" kern="1200" dirty="0"/>
        </a:p>
        <a:p>
          <a:pPr marL="114300" lvl="1" indent="-114300" algn="l" defTabSz="622300">
            <a:lnSpc>
              <a:spcPct val="90000"/>
            </a:lnSpc>
            <a:spcBef>
              <a:spcPct val="0"/>
            </a:spcBef>
            <a:spcAft>
              <a:spcPct val="15000"/>
            </a:spcAft>
            <a:buChar char="•"/>
          </a:pPr>
          <a:r>
            <a:rPr lang="en-US" sz="1400" kern="1200" dirty="0" err="1"/>
            <a:t>lineregress</a:t>
          </a:r>
          <a:endParaRPr lang="en-US" sz="1400" kern="1200" dirty="0"/>
        </a:p>
        <a:p>
          <a:pPr marL="114300" lvl="1" indent="-114300" algn="l" defTabSz="622300">
            <a:lnSpc>
              <a:spcPct val="90000"/>
            </a:lnSpc>
            <a:spcBef>
              <a:spcPct val="0"/>
            </a:spcBef>
            <a:spcAft>
              <a:spcPct val="15000"/>
            </a:spcAft>
            <a:buChar char="•"/>
          </a:pPr>
          <a:r>
            <a:rPr lang="en-US" sz="1400" kern="1200" dirty="0" err="1"/>
            <a:t>pd.merge</a:t>
          </a:r>
          <a:endParaRPr lang="en-US" sz="1400" kern="1200" dirty="0"/>
        </a:p>
        <a:p>
          <a:pPr marL="57150" lvl="1" indent="-57150" algn="l" defTabSz="222250">
            <a:lnSpc>
              <a:spcPct val="90000"/>
            </a:lnSpc>
            <a:spcBef>
              <a:spcPct val="0"/>
            </a:spcBef>
            <a:spcAft>
              <a:spcPct val="15000"/>
            </a:spcAft>
            <a:buChar char="•"/>
          </a:pPr>
          <a:endParaRPr lang="en-US" sz="500" kern="1200" dirty="0"/>
        </a:p>
      </dsp:txBody>
      <dsp:txXfrm rot="-5400000">
        <a:off x="5087097" y="215753"/>
        <a:ext cx="4135604" cy="5760453"/>
      </dsp:txXfrm>
    </dsp:sp>
    <dsp:sp modelId="{DE7B6B2D-3706-42DD-B7E9-14068BBAC506}">
      <dsp:nvSpPr>
        <dsp:cNvPr id="0" name=""/>
        <dsp:cNvSpPr/>
      </dsp:nvSpPr>
      <dsp:spPr>
        <a:xfrm>
          <a:off x="1267380" y="151783"/>
          <a:ext cx="3865563" cy="5884884"/>
        </a:xfrm>
        <a:prstGeom prst="round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Methods / Attributes Used for Faster Troubleshooting, Formation of New Charts, and for Plotting</a:t>
          </a:r>
        </a:p>
      </dsp:txBody>
      <dsp:txXfrm>
        <a:off x="1456081" y="340484"/>
        <a:ext cx="3488161" cy="5507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01AFF-6DD1-4629-9FC6-FF99580BD267}">
      <dsp:nvSpPr>
        <dsp:cNvPr id="0" name=""/>
        <dsp:cNvSpPr/>
      </dsp:nvSpPr>
      <dsp:spPr>
        <a:xfrm>
          <a:off x="0" y="203700"/>
          <a:ext cx="3810000" cy="12987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1950s-1960s  Male athletes had an overwhelming percentage of the participates population, while few female athletes completed on behalf of Soviet Union.</a:t>
          </a:r>
        </a:p>
      </dsp:txBody>
      <dsp:txXfrm>
        <a:off x="63397" y="267097"/>
        <a:ext cx="3683206" cy="1171906"/>
      </dsp:txXfrm>
    </dsp:sp>
    <dsp:sp modelId="{246E8A3B-DB83-48B7-A00D-00EBA91DD195}">
      <dsp:nvSpPr>
        <dsp:cNvPr id="0" name=""/>
        <dsp:cNvSpPr/>
      </dsp:nvSpPr>
      <dsp:spPr>
        <a:xfrm>
          <a:off x="0" y="1545600"/>
          <a:ext cx="3810000" cy="1298700"/>
        </a:xfrm>
        <a:prstGeom prst="roundRect">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The ratio of female participation has been improving. In recent years female athletes' percentage has been increasing even surpassing the male athletes' ratio.</a:t>
          </a:r>
        </a:p>
      </dsp:txBody>
      <dsp:txXfrm>
        <a:off x="63397" y="1608997"/>
        <a:ext cx="3683206" cy="11719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232D73-BCE5-44CD-82CD-AB72B3315516}">
      <dsp:nvSpPr>
        <dsp:cNvPr id="0" name=""/>
        <dsp:cNvSpPr/>
      </dsp:nvSpPr>
      <dsp:spPr>
        <a:xfrm>
          <a:off x="0" y="12480"/>
          <a:ext cx="3810000" cy="10628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GDP witnessed decades of increase  before dissolution.</a:t>
          </a:r>
        </a:p>
      </dsp:txBody>
      <dsp:txXfrm>
        <a:off x="51885" y="64365"/>
        <a:ext cx="3706230" cy="959101"/>
      </dsp:txXfrm>
    </dsp:sp>
    <dsp:sp modelId="{8C471224-3827-463E-B0EC-B77B570819EC}">
      <dsp:nvSpPr>
        <dsp:cNvPr id="0" name=""/>
        <dsp:cNvSpPr/>
      </dsp:nvSpPr>
      <dsp:spPr>
        <a:xfrm>
          <a:off x="0" y="1122739"/>
          <a:ext cx="3810000" cy="10628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Following the collapse of the Soviet Union, the GDP took a dramatic drop.</a:t>
          </a:r>
        </a:p>
      </dsp:txBody>
      <dsp:txXfrm>
        <a:off x="51885" y="1174624"/>
        <a:ext cx="3706230" cy="959101"/>
      </dsp:txXfrm>
    </dsp:sp>
    <dsp:sp modelId="{C5E5487C-496B-47DF-AB1A-931123256417}">
      <dsp:nvSpPr>
        <dsp:cNvPr id="0" name=""/>
        <dsp:cNvSpPr/>
      </dsp:nvSpPr>
      <dsp:spPr>
        <a:xfrm>
          <a:off x="0" y="2228811"/>
          <a:ext cx="3810000" cy="10628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GDP number had been collapsing through 1990’s but Russia bounced back from the August 1998 financial crash with a surprising speed.</a:t>
          </a:r>
        </a:p>
      </dsp:txBody>
      <dsp:txXfrm>
        <a:off x="51885" y="2280696"/>
        <a:ext cx="3706230" cy="9591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6228B9-2D25-4705-8B75-BEF41BA76B61}">
      <dsp:nvSpPr>
        <dsp:cNvPr id="0" name=""/>
        <dsp:cNvSpPr/>
      </dsp:nvSpPr>
      <dsp:spPr>
        <a:xfrm>
          <a:off x="305597" y="0"/>
          <a:ext cx="3463434" cy="342931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8F34BC-0561-4F5F-A0C5-FEA87E0839A1}">
      <dsp:nvSpPr>
        <dsp:cNvPr id="0" name=""/>
        <dsp:cNvSpPr/>
      </dsp:nvSpPr>
      <dsp:spPr>
        <a:xfrm>
          <a:off x="138075" y="1028795"/>
          <a:ext cx="1222388" cy="13717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The plot examines the total medal counts vary with Soviet Union/ Russia country nominal GDP.</a:t>
          </a:r>
        </a:p>
      </dsp:txBody>
      <dsp:txXfrm>
        <a:off x="197747" y="1088467"/>
        <a:ext cx="1103044" cy="1252383"/>
      </dsp:txXfrm>
    </dsp:sp>
    <dsp:sp modelId="{A96FCEF2-4925-4F3A-9DE9-DFBA77305C7A}">
      <dsp:nvSpPr>
        <dsp:cNvPr id="0" name=""/>
        <dsp:cNvSpPr/>
      </dsp:nvSpPr>
      <dsp:spPr>
        <a:xfrm>
          <a:off x="1426120" y="1028795"/>
          <a:ext cx="1222388" cy="13717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The correlation is 0.43</a:t>
          </a:r>
        </a:p>
      </dsp:txBody>
      <dsp:txXfrm>
        <a:off x="1485792" y="1088467"/>
        <a:ext cx="1103044" cy="1252383"/>
      </dsp:txXfrm>
    </dsp:sp>
    <dsp:sp modelId="{CDD3FE0A-231D-408B-8424-794F4B1CDFBA}">
      <dsp:nvSpPr>
        <dsp:cNvPr id="0" name=""/>
        <dsp:cNvSpPr/>
      </dsp:nvSpPr>
      <dsp:spPr>
        <a:xfrm>
          <a:off x="2714164" y="1028795"/>
          <a:ext cx="1222388" cy="13717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Relationship is not too far from linear. The graph suggests the GDP and medal counts over the years are positively correlated.</a:t>
          </a:r>
        </a:p>
      </dsp:txBody>
      <dsp:txXfrm>
        <a:off x="2773836" y="1088467"/>
        <a:ext cx="1103044" cy="12523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F3A998-BE2D-4A32-B62F-788031EA3DA6}">
      <dsp:nvSpPr>
        <dsp:cNvPr id="0" name=""/>
        <dsp:cNvSpPr/>
      </dsp:nvSpPr>
      <dsp:spPr>
        <a:xfrm>
          <a:off x="0" y="0"/>
          <a:ext cx="3832871" cy="1621620"/>
        </a:xfrm>
        <a:prstGeom prst="roundRect">
          <a:avLst/>
        </a:prstGeom>
        <a:solidFill>
          <a:schemeClr val="accent1"/>
        </a:solidFill>
        <a:ln w="12700" cap="flat" cmpd="sng" algn="ctr">
          <a:solidFill>
            <a:schemeClr val="accent1">
              <a:shade val="50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This chart shows that after the period of dissolution of the USSR(1988-1991) the number of athletes representing Russia and the number of medals earned dropped precipitously, although the number of events saw a small increase  It is interesting to note that from the winter Olympics of 1988 to 1992 the number of athletes and events both rose, while the number of medals earned dropped. </a:t>
          </a:r>
        </a:p>
      </dsp:txBody>
      <dsp:txXfrm>
        <a:off x="79161" y="79161"/>
        <a:ext cx="3674549" cy="14632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E0FA10-0C82-4785-8BFF-BDAC07A6DC41}">
      <dsp:nvSpPr>
        <dsp:cNvPr id="0" name=""/>
        <dsp:cNvSpPr/>
      </dsp:nvSpPr>
      <dsp:spPr>
        <a:xfrm>
          <a:off x="0" y="900729"/>
          <a:ext cx="4282984" cy="4282984"/>
        </a:xfrm>
        <a:prstGeom prst="ellipse">
          <a:avLst/>
        </a:prstGeom>
        <a:solidFill>
          <a:schemeClr val="accent1"/>
        </a:solidFill>
        <a:ln w="19050" cap="flat" cmpd="sng" algn="ctr">
          <a:solidFill>
            <a:schemeClr val="lt1"/>
          </a:solidFill>
          <a:prstDash val="solid"/>
          <a:miter lim="800000"/>
        </a:ln>
        <a:effectLst/>
        <a:scene3d>
          <a:camera prst="orthographicFront"/>
          <a:lightRig rig="flat" dir="t"/>
        </a:scene3d>
        <a:sp3d/>
      </dsp:spPr>
      <dsp:style>
        <a:lnRef idx="3">
          <a:schemeClr val="lt1"/>
        </a:lnRef>
        <a:fillRef idx="1">
          <a:schemeClr val="accent1"/>
        </a:fillRef>
        <a:effectRef idx="1">
          <a:schemeClr val="accent1"/>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a:t>With an R2 value of only .06 and a correlation coefficient of -.25 it seems there is weak a connection between the number of athletes and the number of medals earned for Russia during the winter Olympics.  The number of athletes explains about one quarter of the variability in the number of medals earned, however one or more other factors are certainly impacting performance.</a:t>
          </a:r>
        </a:p>
      </dsp:txBody>
      <dsp:txXfrm>
        <a:off x="627228" y="1527957"/>
        <a:ext cx="3028528" cy="302852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B2724-644A-4E74-AFB1-751E3479A3F6}">
      <dsp:nvSpPr>
        <dsp:cNvPr id="0" name=""/>
        <dsp:cNvSpPr/>
      </dsp:nvSpPr>
      <dsp:spPr>
        <a:xfrm>
          <a:off x="0" y="47479"/>
          <a:ext cx="4282984" cy="19534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This chart shows that the dissolution of the former Soviet Union took a more drastic toll on the Russian summer Olympic delegation.</a:t>
          </a:r>
        </a:p>
      </dsp:txBody>
      <dsp:txXfrm>
        <a:off x="95360" y="142839"/>
        <a:ext cx="4092264" cy="1762741"/>
      </dsp:txXfrm>
    </dsp:sp>
    <dsp:sp modelId="{855FC9AE-7783-4ECF-8DCE-8D03D950A65F}">
      <dsp:nvSpPr>
        <dsp:cNvPr id="0" name=""/>
        <dsp:cNvSpPr/>
      </dsp:nvSpPr>
      <dsp:spPr>
        <a:xfrm>
          <a:off x="0" y="2055661"/>
          <a:ext cx="4282984" cy="19534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 While the number of medals earned was already dropping, both the number of athletes and the number of events also trended downward after the point of interest.</a:t>
          </a:r>
        </a:p>
      </dsp:txBody>
      <dsp:txXfrm>
        <a:off x="95360" y="2151021"/>
        <a:ext cx="4092264" cy="176274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8/14/2021</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4255891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8/14/2021</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474812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8/14/2021</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072049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8/14/2021</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745119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8/14/2021</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580410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8/14/2021</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515889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8/14/2021</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334932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8/14/2021</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491378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8/14/2021</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692759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8/14/2021</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870686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8/14/2021</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018172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900">
                <a:solidFill>
                  <a:schemeClr val="tx1"/>
                </a:solidFill>
              </a:defRPr>
            </a:lvl1pPr>
          </a:lstStyle>
          <a:p>
            <a:fld id="{F4D57BDD-E64A-4D27-8978-82FFCA18A12C}" type="datetimeFigureOut">
              <a:rPr lang="en-US" smtClean="0"/>
              <a:pPr/>
              <a:t>8/14/2021</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8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36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867864107"/>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0" r:id="rId6"/>
    <p:sldLayoutId id="2147483745" r:id="rId7"/>
    <p:sldLayoutId id="2147483741" r:id="rId8"/>
    <p:sldLayoutId id="2147483742" r:id="rId9"/>
    <p:sldLayoutId id="2147483743" r:id="rId10"/>
    <p:sldLayoutId id="214748374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5.jpe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5.jpe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40.png"/><Relationship Id="rId7" Type="http://schemas.openxmlformats.org/officeDocument/2006/relationships/diagramColors" Target="../diagrams/colors12.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5.xml.rels><?xml version="1.0" encoding="UTF-8" standalone="yes"?>
<Relationships xmlns="http://schemas.openxmlformats.org/package/2006/relationships"><Relationship Id="rId8" Type="http://schemas.openxmlformats.org/officeDocument/2006/relationships/hyperlink" Target="https://www.1stdibs.com/furniture/wall-decorations/posters/original-vintage-soviet-winter-sport-poster-ice-skating-fitness-health/id-f_12234341/" TargetMode="External"/><Relationship Id="rId13" Type="http://schemas.openxmlformats.org/officeDocument/2006/relationships/hyperlink" Target="https://apps.npr.org/dailygraphics/graphics/olympic-medals-20210726/russia.html?initialWidth=763&amp;childId=responsive-embed-olympic-medals-20210726-russia&amp;parentTitle=How%20The%20Olympic%20Medal%20Table%20Explains%20The%20World%20%3A%20Live%20Updates%3A%20The%20Tokyo%20Olympics%20%3A%20NPR&amp;parentUrl=https%3A%2F%2Fwww.npr.org%2Fsections%2Ftokyo-olympics-live-updates%2F2021%2F07%2F28%2F1020780003%2Fhow-the-olympic-medal-table-explains-the-world" TargetMode="External"/><Relationship Id="rId3" Type="http://schemas.openxmlformats.org/officeDocument/2006/relationships/hyperlink" Target="https://www.history.com/topics/russia/history-of-the-soviet-union" TargetMode="External"/><Relationship Id="rId7" Type="http://schemas.openxmlformats.org/officeDocument/2006/relationships/hyperlink" Target="https://www.hawaii.edu/powerkills/NOTE1.HTM" TargetMode="External"/><Relationship Id="rId12" Type="http://schemas.openxmlformats.org/officeDocument/2006/relationships/hyperlink" Target="https://www.jstor.org/stable/40202563" TargetMode="External"/><Relationship Id="rId2" Type="http://schemas.openxmlformats.org/officeDocument/2006/relationships/hyperlink" Target="https://www.history.com/news/romanov-family-murder-execution-reasons" TargetMode="External"/><Relationship Id="rId1" Type="http://schemas.openxmlformats.org/officeDocument/2006/relationships/slideLayout" Target="../slideLayouts/slideLayout2.xml"/><Relationship Id="rId6" Type="http://schemas.openxmlformats.org/officeDocument/2006/relationships/hyperlink" Target="https://history.howstuffworks.com/historical-figures/joseph-stalin.htm" TargetMode="External"/><Relationship Id="rId11" Type="http://schemas.openxmlformats.org/officeDocument/2006/relationships/hyperlink" Target="https://core.ac.uk/download/pdf/210599851.pdf" TargetMode="External"/><Relationship Id="rId5" Type="http://schemas.openxmlformats.org/officeDocument/2006/relationships/hyperlink" Target="https://news.artnet.com/art-world/russian-art-at-the-royal-academy-review-851075" TargetMode="External"/><Relationship Id="rId10" Type="http://schemas.openxmlformats.org/officeDocument/2006/relationships/hyperlink" Target="https://www.reddit.com/r/PropagandaPosters/comments/gwxqgf/soviet_propaganda_poster_sport_in_the_ussr_sport/" TargetMode="External"/><Relationship Id="rId4" Type="http://schemas.openxmlformats.org/officeDocument/2006/relationships/hyperlink" Target="https://library.ryerson.ca/asc/files/2015/01/Above-Crowd.jpg" TargetMode="External"/><Relationship Id="rId9" Type="http://schemas.openxmlformats.org/officeDocument/2006/relationships/hyperlink" Target="https://www.bygonely.com/soviet-sports-propaganda-posters/" TargetMode="External"/><Relationship Id="rId14" Type="http://schemas.openxmlformats.org/officeDocument/2006/relationships/hyperlink" Target="https://www.vintag.es/2018/10/soviet-propaganda-sport-posters.html"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en.wikipedia.org/wiki/Special:BookSources/978-92-64-02261-4" TargetMode="External"/><Relationship Id="rId3" Type="http://schemas.openxmlformats.org/officeDocument/2006/relationships/hyperlink" Target="https://www.jstor.org/stable/40202563" TargetMode="External"/><Relationship Id="rId7" Type="http://schemas.openxmlformats.org/officeDocument/2006/relationships/hyperlink" Target="https://en.wikipedia.org/wiki/ISBN_(identifier)" TargetMode="External"/><Relationship Id="rId12" Type="http://schemas.openxmlformats.org/officeDocument/2006/relationships/hyperlink" Target="https://www.instagram.com/p/CI0lCCcgfUA/" TargetMode="External"/><Relationship Id="rId2" Type="http://schemas.openxmlformats.org/officeDocument/2006/relationships/hyperlink" Target="https://core.ac.uk/download/pdf/210599851.pdf" TargetMode="External"/><Relationship Id="rId1" Type="http://schemas.openxmlformats.org/officeDocument/2006/relationships/slideLayout" Target="../slideLayouts/slideLayout2.xml"/><Relationship Id="rId6" Type="http://schemas.openxmlformats.org/officeDocument/2006/relationships/hyperlink" Target="https://www.stat.berkeley.edu/~aldous/157/Papers/world_economy.pdf" TargetMode="External"/><Relationship Id="rId11" Type="http://schemas.openxmlformats.org/officeDocument/2006/relationships/hyperlink" Target="https://www.npr.org/sections/thetorch/2018/02/06/583570854/32-russian-athletes-appeal-doping-bans-in-hopes-of-competing-in-pyeongchang" TargetMode="External"/><Relationship Id="rId5" Type="http://schemas.openxmlformats.org/officeDocument/2006/relationships/hyperlink" Target="https://www.vintag.es/2018/10/soviet-propaganda-sport-posters.html" TargetMode="External"/><Relationship Id="rId10" Type="http://schemas.openxmlformats.org/officeDocument/2006/relationships/hyperlink" Target="https://population.un.org/wpp/Download/Standard/Population/" TargetMode="External"/><Relationship Id="rId4" Type="http://schemas.openxmlformats.org/officeDocument/2006/relationships/hyperlink" Target="https://apps.npr.org/dailygraphics/graphics/olympic-medals-20210726/russia.html?initialWidth=763&amp;childId=responsive-embed-olympic-medals-20210726-russia&amp;parentTitle=How%20The%20Olympic%20Medal%20Table%20Explains%20The%20World%20%3A%20Live%20Updates%3A%20The%20Tokyo%20Olympics%20%3A%20NPR&amp;parentUrl=https%3A%2F%2Fwww.npr.org%2Fsections%2Ftokyo-olympics-live-updates%2F2021%2F07%2F28%2F1020780003%2Fhow-the-olympic-medal-table-explains-the-world" TargetMode="External"/><Relationship Id="rId9" Type="http://schemas.openxmlformats.org/officeDocument/2006/relationships/hyperlink" Target="https://www.kaggle.com/tunguz/country-regional-and-world-gdp?select=gdp_csv.csvb"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2.png"/><Relationship Id="rId7" Type="http://schemas.openxmlformats.org/officeDocument/2006/relationships/diagramQuickStyle" Target="../diagrams/quickStyle2.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5.jpe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5BC13C69-74F5-49CB-807D-B0CD8AFE4FC9}"/>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a:off x="20" y="-20928"/>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2" name="Title 1">
            <a:extLst>
              <a:ext uri="{FF2B5EF4-FFF2-40B4-BE49-F238E27FC236}">
                <a16:creationId xmlns:a16="http://schemas.microsoft.com/office/drawing/2014/main" id="{62BD82BC-E7C8-429D-9E50-17AFA0021411}"/>
              </a:ext>
            </a:extLst>
          </p:cNvPr>
          <p:cNvSpPr>
            <a:spLocks noGrp="1"/>
          </p:cNvSpPr>
          <p:nvPr>
            <p:ph type="ctrTitle"/>
          </p:nvPr>
        </p:nvSpPr>
        <p:spPr>
          <a:xfrm>
            <a:off x="761999" y="1514475"/>
            <a:ext cx="8381999" cy="1995487"/>
          </a:xfrm>
        </p:spPr>
        <p:txBody>
          <a:bodyPr>
            <a:normAutofit/>
          </a:bodyPr>
          <a:lstStyle/>
          <a:p>
            <a:pPr algn="l"/>
            <a:br>
              <a:rPr lang="en-US" sz="4400" dirty="0"/>
            </a:br>
            <a:br>
              <a:rPr lang="en-US" sz="4400" dirty="0"/>
            </a:br>
            <a:r>
              <a:rPr lang="en-US" sz="4400" dirty="0"/>
              <a:t>Russian Political Turmoil </a:t>
            </a:r>
          </a:p>
        </p:txBody>
      </p:sp>
      <p:sp>
        <p:nvSpPr>
          <p:cNvPr id="3" name="Subtitle 2">
            <a:extLst>
              <a:ext uri="{FF2B5EF4-FFF2-40B4-BE49-F238E27FC236}">
                <a16:creationId xmlns:a16="http://schemas.microsoft.com/office/drawing/2014/main" id="{74635E5B-4D6B-4BE7-89CD-56E6EF7C166B}"/>
              </a:ext>
            </a:extLst>
          </p:cNvPr>
          <p:cNvSpPr>
            <a:spLocks noGrp="1"/>
          </p:cNvSpPr>
          <p:nvPr>
            <p:ph type="subTitle" idx="1"/>
          </p:nvPr>
        </p:nvSpPr>
        <p:spPr>
          <a:xfrm>
            <a:off x="762000" y="3809999"/>
            <a:ext cx="8382000" cy="1338471"/>
          </a:xfrm>
        </p:spPr>
        <p:txBody>
          <a:bodyPr>
            <a:normAutofit/>
          </a:bodyPr>
          <a:lstStyle/>
          <a:p>
            <a:pPr algn="l"/>
            <a:endParaRPr lang="en-US" dirty="0"/>
          </a:p>
          <a:p>
            <a:pPr algn="l"/>
            <a:r>
              <a:rPr lang="en-US" dirty="0"/>
              <a:t>and Olympic Performance</a:t>
            </a:r>
          </a:p>
          <a:p>
            <a:pPr algn="l"/>
            <a:r>
              <a:rPr lang="en-US" dirty="0"/>
              <a:t>1952-2010</a:t>
            </a:r>
          </a:p>
        </p:txBody>
      </p:sp>
      <p:pic>
        <p:nvPicPr>
          <p:cNvPr id="9" name="Video 8">
            <a:hlinkClick r:id="" action="ppaction://media"/>
            <a:extLst>
              <a:ext uri="{FF2B5EF4-FFF2-40B4-BE49-F238E27FC236}">
                <a16:creationId xmlns:a16="http://schemas.microsoft.com/office/drawing/2014/main" id="{A1E7D7C4-46EF-4C67-9759-E07E90B725EE}"/>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6"/>
          <a:stretch>
            <a:fillRect/>
          </a:stretch>
        </p:blipFill>
        <p:spPr>
          <a:xfrm>
            <a:off x="9906000" y="5143500"/>
            <a:ext cx="2285999" cy="1714500"/>
          </a:xfrm>
          <a:prstGeom prst="rect">
            <a:avLst/>
          </a:prstGeom>
        </p:spPr>
      </p:pic>
    </p:spTree>
    <p:custDataLst>
      <p:tags r:id="rId1"/>
    </p:custDataLst>
    <p:extLst>
      <p:ext uri="{BB962C8B-B14F-4D97-AF65-F5344CB8AC3E}">
        <p14:creationId xmlns:p14="http://schemas.microsoft.com/office/powerpoint/2010/main" val="209882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C547-FE57-42B0-9DA4-CCA689F868A7}"/>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5400"/>
              <a:t>Ratika Chauhan</a:t>
            </a:r>
          </a:p>
        </p:txBody>
      </p:sp>
      <p:pic>
        <p:nvPicPr>
          <p:cNvPr id="5" name="Picture 4">
            <a:extLst>
              <a:ext uri="{FF2B5EF4-FFF2-40B4-BE49-F238E27FC236}">
                <a16:creationId xmlns:a16="http://schemas.microsoft.com/office/drawing/2014/main" id="{41E437DA-A915-4C7F-AC12-61729C398E86}"/>
              </a:ext>
            </a:extLst>
          </p:cNvPr>
          <p:cNvPicPr>
            <a:picLocks noChangeAspect="1"/>
          </p:cNvPicPr>
          <p:nvPr/>
        </p:nvPicPr>
        <p:blipFill rotWithShape="1">
          <a:blip r:embed="rId2"/>
          <a:srcRect t="25150" r="1" b="21862"/>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spTree>
    <p:extLst>
      <p:ext uri="{BB962C8B-B14F-4D97-AF65-F5344CB8AC3E}">
        <p14:creationId xmlns:p14="http://schemas.microsoft.com/office/powerpoint/2010/main" val="2505539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B84C6-A333-433F-88AD-4E143BAE6676}"/>
              </a:ext>
            </a:extLst>
          </p:cNvPr>
          <p:cNvSpPr>
            <a:spLocks noGrp="1"/>
          </p:cNvSpPr>
          <p:nvPr>
            <p:ph type="ctrTitle"/>
          </p:nvPr>
        </p:nvSpPr>
        <p:spPr/>
        <p:txBody>
          <a:bodyPr/>
          <a:lstStyle/>
          <a:p>
            <a:r>
              <a:rPr lang="en-US" dirty="0"/>
              <a:t>Hypothesis Testing</a:t>
            </a:r>
          </a:p>
        </p:txBody>
      </p:sp>
      <p:sp>
        <p:nvSpPr>
          <p:cNvPr id="3" name="Subtitle 2">
            <a:extLst>
              <a:ext uri="{FF2B5EF4-FFF2-40B4-BE49-F238E27FC236}">
                <a16:creationId xmlns:a16="http://schemas.microsoft.com/office/drawing/2014/main" id="{0200635A-4AF4-4AF5-B80A-2C917A8AD529}"/>
              </a:ext>
            </a:extLst>
          </p:cNvPr>
          <p:cNvSpPr>
            <a:spLocks noGrp="1"/>
          </p:cNvSpPr>
          <p:nvPr>
            <p:ph type="subTitle" idx="1"/>
          </p:nvPr>
        </p:nvSpPr>
        <p:spPr/>
        <p:txBody>
          <a:bodyPr/>
          <a:lstStyle/>
          <a:p>
            <a:r>
              <a:rPr lang="en-US" dirty="0"/>
              <a:t>T – Test</a:t>
            </a:r>
          </a:p>
        </p:txBody>
      </p:sp>
    </p:spTree>
    <p:extLst>
      <p:ext uri="{BB962C8B-B14F-4D97-AF65-F5344CB8AC3E}">
        <p14:creationId xmlns:p14="http://schemas.microsoft.com/office/powerpoint/2010/main" val="1631053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AD10E-2577-4BC7-A69F-3A62D76BA5E0}"/>
              </a:ext>
            </a:extLst>
          </p:cNvPr>
          <p:cNvSpPr>
            <a:spLocks noGrp="1"/>
          </p:cNvSpPr>
          <p:nvPr>
            <p:ph type="title"/>
          </p:nvPr>
        </p:nvSpPr>
        <p:spPr>
          <a:xfrm>
            <a:off x="838199" y="265540"/>
            <a:ext cx="9932831" cy="715878"/>
          </a:xfrm>
        </p:spPr>
        <p:txBody>
          <a:bodyPr>
            <a:normAutofit/>
          </a:bodyPr>
          <a:lstStyle/>
          <a:p>
            <a:pPr algn="ctr"/>
            <a:r>
              <a:rPr lang="en-US" sz="3100" b="1" dirty="0"/>
              <a:t>Compete Analysis – Future Analysis</a:t>
            </a:r>
            <a:br>
              <a:rPr lang="en-US" dirty="0"/>
            </a:br>
            <a:r>
              <a:rPr lang="en-US" sz="1300" b="1" dirty="0"/>
              <a:t>Soviet Union  vs. Russia /Former Soviet States</a:t>
            </a:r>
          </a:p>
        </p:txBody>
      </p:sp>
      <p:sp>
        <p:nvSpPr>
          <p:cNvPr id="3" name="Content Placeholder 2">
            <a:extLst>
              <a:ext uri="{FF2B5EF4-FFF2-40B4-BE49-F238E27FC236}">
                <a16:creationId xmlns:a16="http://schemas.microsoft.com/office/drawing/2014/main" id="{44A75978-FBA8-4C92-BE46-B48991488551}"/>
              </a:ext>
            </a:extLst>
          </p:cNvPr>
          <p:cNvSpPr>
            <a:spLocks noGrp="1"/>
          </p:cNvSpPr>
          <p:nvPr>
            <p:ph idx="1"/>
          </p:nvPr>
        </p:nvSpPr>
        <p:spPr>
          <a:xfrm>
            <a:off x="262005" y="1195723"/>
            <a:ext cx="9527720" cy="505025"/>
          </a:xfrm>
          <a:ln/>
        </p:spPr>
        <p:style>
          <a:lnRef idx="3">
            <a:schemeClr val="lt1"/>
          </a:lnRef>
          <a:fillRef idx="1">
            <a:schemeClr val="accent2"/>
          </a:fillRef>
          <a:effectRef idx="1">
            <a:schemeClr val="accent2"/>
          </a:effectRef>
          <a:fontRef idx="minor">
            <a:schemeClr val="lt1"/>
          </a:fontRef>
        </p:style>
        <p:txBody>
          <a:bodyPr>
            <a:noAutofit/>
          </a:bodyPr>
          <a:lstStyle/>
          <a:p>
            <a:pPr marL="0" indent="0" algn="ctr">
              <a:buNone/>
            </a:pPr>
            <a:r>
              <a:rPr lang="en-US" sz="1400" dirty="0">
                <a:solidFill>
                  <a:schemeClr val="bg1"/>
                </a:solidFill>
                <a:latin typeface="+mj-lt"/>
              </a:rPr>
              <a:t>  </a:t>
            </a:r>
            <a:r>
              <a:rPr lang="en-US" sz="1400" dirty="0">
                <a:solidFill>
                  <a:schemeClr val="tx1"/>
                </a:solidFill>
                <a:latin typeface="+mj-lt"/>
              </a:rPr>
              <a:t>Scope of our project is narrowed down to analyze the impact of dissolution on the performance of Russia in Olympics before and after 1992</a:t>
            </a:r>
          </a:p>
        </p:txBody>
      </p:sp>
      <p:sp>
        <p:nvSpPr>
          <p:cNvPr id="13" name="TextBox 12">
            <a:extLst>
              <a:ext uri="{FF2B5EF4-FFF2-40B4-BE49-F238E27FC236}">
                <a16:creationId xmlns:a16="http://schemas.microsoft.com/office/drawing/2014/main" id="{96D7D7E8-1FED-496A-95E2-756D43FF8C48}"/>
              </a:ext>
            </a:extLst>
          </p:cNvPr>
          <p:cNvSpPr txBox="1"/>
          <p:nvPr/>
        </p:nvSpPr>
        <p:spPr>
          <a:xfrm>
            <a:off x="286945" y="6176963"/>
            <a:ext cx="11797253" cy="338554"/>
          </a:xfrm>
          <a:prstGeom prst="rect">
            <a:avLst/>
          </a:prstGeom>
          <a:ln/>
        </p:spPr>
        <p:style>
          <a:lnRef idx="0">
            <a:schemeClr val="accent6"/>
          </a:lnRef>
          <a:fillRef idx="3">
            <a:schemeClr val="accent6"/>
          </a:fillRef>
          <a:effectRef idx="3">
            <a:schemeClr val="accent6"/>
          </a:effectRef>
          <a:fontRef idx="minor">
            <a:schemeClr val="lt1"/>
          </a:fontRef>
        </p:style>
        <p:txBody>
          <a:bodyPr wrap="square">
            <a:spAutoFit/>
          </a:bodyPr>
          <a:lstStyle/>
          <a:p>
            <a:r>
              <a:rPr lang="en-US" sz="800" i="1" dirty="0"/>
              <a:t>#The former Soviet states referred as </a:t>
            </a:r>
            <a:r>
              <a:rPr lang="en-US" sz="800" b="1" i="1" dirty="0"/>
              <a:t>OTHERS</a:t>
            </a:r>
            <a:r>
              <a:rPr lang="en-US" sz="800" i="1" dirty="0"/>
              <a:t>  are Armenia, Azerbaijan, Belarus, Estonia, Georgia, Kazakhstan, Kyrgyzstan, Latvia, Lithuania, Moldova, Tajikistan, Turkmenistan, Ukraine and Uzbekistan </a:t>
            </a:r>
          </a:p>
          <a:p>
            <a:r>
              <a:rPr lang="en-US" sz="800" i="1" dirty="0"/>
              <a:t>#Other_counties_list= ['ARM','MDA','EST','LAT','LTU','GEO','AZE','TJK','KGZ','BLR','UZB','TKM','UKR','KAZ']</a:t>
            </a:r>
          </a:p>
        </p:txBody>
      </p:sp>
      <p:sp>
        <p:nvSpPr>
          <p:cNvPr id="27" name="TextBox 26">
            <a:extLst>
              <a:ext uri="{FF2B5EF4-FFF2-40B4-BE49-F238E27FC236}">
                <a16:creationId xmlns:a16="http://schemas.microsoft.com/office/drawing/2014/main" id="{F6A756F0-BD10-4582-8557-A46F28F89A34}"/>
              </a:ext>
            </a:extLst>
          </p:cNvPr>
          <p:cNvSpPr txBox="1"/>
          <p:nvPr/>
        </p:nvSpPr>
        <p:spPr>
          <a:xfrm>
            <a:off x="314338" y="5605767"/>
            <a:ext cx="11769861" cy="461665"/>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sz="1200" dirty="0">
                <a:solidFill>
                  <a:schemeClr val="tx1"/>
                </a:solidFill>
              </a:rPr>
              <a:t>Q: Did the dissolution impact the participation rate and total medals won by  Soviet Union as a team vs. Russia / Former Soviet States</a:t>
            </a:r>
          </a:p>
          <a:p>
            <a:r>
              <a:rPr lang="en-US" sz="1200" dirty="0">
                <a:solidFill>
                  <a:schemeClr val="tx1"/>
                </a:solidFill>
              </a:rPr>
              <a:t>A: The athlete's participation went up, but the number of medals went down after 1992 Olympics</a:t>
            </a:r>
            <a:endParaRPr lang="en-US" sz="1200" b="1" dirty="0">
              <a:solidFill>
                <a:schemeClr val="tx1"/>
              </a:solidFill>
            </a:endParaRPr>
          </a:p>
        </p:txBody>
      </p:sp>
      <p:pic>
        <p:nvPicPr>
          <p:cNvPr id="7" name="Picture 6">
            <a:extLst>
              <a:ext uri="{FF2B5EF4-FFF2-40B4-BE49-F238E27FC236}">
                <a16:creationId xmlns:a16="http://schemas.microsoft.com/office/drawing/2014/main" id="{F7B1F151-D9D0-480F-8113-E9F9C75BFB3E}"/>
              </a:ext>
            </a:extLst>
          </p:cNvPr>
          <p:cNvPicPr>
            <a:picLocks noChangeAspect="1"/>
          </p:cNvPicPr>
          <p:nvPr/>
        </p:nvPicPr>
        <p:blipFill>
          <a:blip r:embed="rId2"/>
          <a:stretch>
            <a:fillRect/>
          </a:stretch>
        </p:blipFill>
        <p:spPr>
          <a:xfrm>
            <a:off x="286945" y="1917893"/>
            <a:ext cx="9477840" cy="3469077"/>
          </a:xfrm>
          <a:prstGeom prst="rect">
            <a:avLst/>
          </a:prstGeom>
        </p:spPr>
      </p:pic>
      <p:pic>
        <p:nvPicPr>
          <p:cNvPr id="10" name="Picture 9">
            <a:extLst>
              <a:ext uri="{FF2B5EF4-FFF2-40B4-BE49-F238E27FC236}">
                <a16:creationId xmlns:a16="http://schemas.microsoft.com/office/drawing/2014/main" id="{8E9E47E2-07CA-403F-B6A6-70A4E9976523}"/>
              </a:ext>
            </a:extLst>
          </p:cNvPr>
          <p:cNvPicPr>
            <a:picLocks noChangeAspect="1"/>
          </p:cNvPicPr>
          <p:nvPr/>
        </p:nvPicPr>
        <p:blipFill>
          <a:blip r:embed="rId3"/>
          <a:stretch>
            <a:fillRect/>
          </a:stretch>
        </p:blipFill>
        <p:spPr>
          <a:xfrm>
            <a:off x="9973546" y="51235"/>
            <a:ext cx="2020317" cy="5445001"/>
          </a:xfrm>
          <a:prstGeom prst="rect">
            <a:avLst/>
          </a:prstGeom>
        </p:spPr>
      </p:pic>
    </p:spTree>
    <p:extLst>
      <p:ext uri="{BB962C8B-B14F-4D97-AF65-F5344CB8AC3E}">
        <p14:creationId xmlns:p14="http://schemas.microsoft.com/office/powerpoint/2010/main" val="3708264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CD5F4-9393-4116-AE91-449274F1D4AA}"/>
              </a:ext>
            </a:extLst>
          </p:cNvPr>
          <p:cNvSpPr>
            <a:spLocks noGrp="1"/>
          </p:cNvSpPr>
          <p:nvPr>
            <p:ph type="title"/>
          </p:nvPr>
        </p:nvSpPr>
        <p:spPr>
          <a:xfrm>
            <a:off x="762001" y="518172"/>
            <a:ext cx="4724399" cy="2003964"/>
          </a:xfrm>
        </p:spPr>
        <p:txBody>
          <a:bodyPr vert="horz" lIns="91440" tIns="45720" rIns="91440" bIns="45720" rtlCol="0" anchor="b" anchorCtr="0">
            <a:normAutofit fontScale="90000"/>
          </a:bodyPr>
          <a:lstStyle/>
          <a:p>
            <a:pPr algn="ctr"/>
            <a:r>
              <a:rPr lang="en-US" sz="3100" kern="1200" dirty="0">
                <a:solidFill>
                  <a:schemeClr val="tx1"/>
                </a:solidFill>
                <a:latin typeface="+mj-lt"/>
                <a:ea typeface="+mj-ea"/>
                <a:cs typeface="+mj-cs"/>
              </a:rPr>
              <a:t>Complete Analysis T-Test</a:t>
            </a:r>
            <a:br>
              <a:rPr lang="en-US" sz="3100" kern="1200" dirty="0">
                <a:solidFill>
                  <a:schemeClr val="tx1"/>
                </a:solidFill>
                <a:latin typeface="+mj-lt"/>
                <a:ea typeface="+mj-ea"/>
                <a:cs typeface="+mj-cs"/>
              </a:rPr>
            </a:br>
            <a:r>
              <a:rPr lang="en-US" sz="3100" b="1" kern="1200" dirty="0">
                <a:solidFill>
                  <a:schemeClr val="tx1"/>
                </a:solidFill>
                <a:latin typeface="+mj-lt"/>
                <a:ea typeface="+mj-ea"/>
                <a:cs typeface="+mj-cs"/>
              </a:rPr>
              <a:t>Soviet Union  </a:t>
            </a:r>
            <a:br>
              <a:rPr lang="en-US" sz="3100" b="1" kern="1200" dirty="0">
                <a:solidFill>
                  <a:schemeClr val="tx1"/>
                </a:solidFill>
                <a:latin typeface="+mj-lt"/>
                <a:ea typeface="+mj-ea"/>
                <a:cs typeface="+mj-cs"/>
              </a:rPr>
            </a:br>
            <a:r>
              <a:rPr lang="en-US" sz="3100" b="1" kern="1200" dirty="0">
                <a:solidFill>
                  <a:schemeClr val="tx1"/>
                </a:solidFill>
                <a:latin typeface="+mj-lt"/>
                <a:ea typeface="+mj-ea"/>
                <a:cs typeface="+mj-cs"/>
              </a:rPr>
              <a:t>vs. </a:t>
            </a:r>
            <a:br>
              <a:rPr lang="en-US" sz="3100" b="1" kern="1200" dirty="0">
                <a:solidFill>
                  <a:schemeClr val="tx1"/>
                </a:solidFill>
                <a:latin typeface="+mj-lt"/>
                <a:ea typeface="+mj-ea"/>
                <a:cs typeface="+mj-cs"/>
              </a:rPr>
            </a:br>
            <a:r>
              <a:rPr lang="en-US" sz="3100" b="1" kern="1200" dirty="0">
                <a:solidFill>
                  <a:schemeClr val="tx1"/>
                </a:solidFill>
                <a:latin typeface="+mj-lt"/>
                <a:ea typeface="+mj-ea"/>
                <a:cs typeface="+mj-cs"/>
              </a:rPr>
              <a:t>Russia /Former Soviet States</a:t>
            </a:r>
          </a:p>
        </p:txBody>
      </p:sp>
      <p:sp>
        <p:nvSpPr>
          <p:cNvPr id="28" name="TextBox 27">
            <a:extLst>
              <a:ext uri="{FF2B5EF4-FFF2-40B4-BE49-F238E27FC236}">
                <a16:creationId xmlns:a16="http://schemas.microsoft.com/office/drawing/2014/main" id="{6C26FCB6-C396-4FE1-B75F-060525F2EDF6}"/>
              </a:ext>
            </a:extLst>
          </p:cNvPr>
          <p:cNvSpPr txBox="1"/>
          <p:nvPr/>
        </p:nvSpPr>
        <p:spPr>
          <a:xfrm>
            <a:off x="762001" y="3047999"/>
            <a:ext cx="4571999" cy="3048001"/>
          </a:xfrm>
          <a:prstGeom prst="rect">
            <a:avLst/>
          </a:prstGeom>
        </p:spPr>
        <p:style>
          <a:lnRef idx="0">
            <a:schemeClr val="accent2"/>
          </a:lnRef>
          <a:fillRef idx="3">
            <a:schemeClr val="accent2"/>
          </a:fillRef>
          <a:effectRef idx="3">
            <a:schemeClr val="accent2"/>
          </a:effectRef>
          <a:fontRef idx="minor">
            <a:schemeClr val="lt1"/>
          </a:fontRef>
        </p:style>
        <p:txBody>
          <a:bodyPr vert="horz" lIns="91440" tIns="45720" rIns="91440" bIns="45720" rtlCol="0">
            <a:normAutofit/>
          </a:bodyPr>
          <a:lstStyle/>
          <a:p>
            <a:pPr marL="171450" indent="-171450">
              <a:lnSpc>
                <a:spcPct val="90000"/>
              </a:lnSpc>
              <a:spcAft>
                <a:spcPts val="600"/>
              </a:spcAft>
              <a:buFont typeface="Wingdings" panose="05000000000000000000" pitchFamily="2" charset="2"/>
              <a:buChar char="q"/>
            </a:pPr>
            <a:r>
              <a:rPr lang="en-US" sz="1100" b="1" dirty="0">
                <a:solidFill>
                  <a:schemeClr val="tx1"/>
                </a:solidFill>
              </a:rPr>
              <a:t> Did the dissolution impact the athlete’s participation in Olympics before and after 1992?</a:t>
            </a:r>
          </a:p>
          <a:p>
            <a:pPr>
              <a:lnSpc>
                <a:spcPct val="90000"/>
              </a:lnSpc>
              <a:spcAft>
                <a:spcPts val="600"/>
              </a:spcAft>
            </a:pPr>
            <a:r>
              <a:rPr lang="en-US" sz="1100" b="1" dirty="0">
                <a:solidFill>
                  <a:schemeClr val="tx1"/>
                </a:solidFill>
              </a:rPr>
              <a:t>Athlete Participation Analysis - </a:t>
            </a:r>
            <a:r>
              <a:rPr lang="en-US" sz="1100" dirty="0">
                <a:solidFill>
                  <a:schemeClr val="tx1"/>
                </a:solidFill>
              </a:rPr>
              <a:t>The average participation of athletes went up drastically. The t-test shows p-value of 0.0095 indicating strong evidence against the null hypothesis and therefore we can reject the Null hypothesis and accept alternate hypothesis </a:t>
            </a:r>
          </a:p>
          <a:p>
            <a:pPr marL="228600" lvl="1" indent="-228600">
              <a:lnSpc>
                <a:spcPct val="90000"/>
              </a:lnSpc>
              <a:spcAft>
                <a:spcPts val="600"/>
              </a:spcAft>
              <a:buFont typeface="Arial" panose="020B0604020202020204" pitchFamily="34" charset="0"/>
              <a:buChar char="•"/>
            </a:pPr>
            <a:endParaRPr lang="en-US" sz="1100" dirty="0">
              <a:solidFill>
                <a:schemeClr val="tx1"/>
              </a:solidFill>
            </a:endParaRPr>
          </a:p>
          <a:p>
            <a:pPr marL="171450" indent="-171450">
              <a:lnSpc>
                <a:spcPct val="90000"/>
              </a:lnSpc>
              <a:spcAft>
                <a:spcPts val="600"/>
              </a:spcAft>
              <a:buFont typeface="Wingdings" panose="05000000000000000000" pitchFamily="2" charset="2"/>
              <a:buChar char="q"/>
            </a:pPr>
            <a:r>
              <a:rPr lang="en-US" sz="1100" b="1" i="0" dirty="0">
                <a:solidFill>
                  <a:schemeClr val="tx1"/>
                </a:solidFill>
                <a:effectLst/>
              </a:rPr>
              <a:t>Did the dissolution impact the total number of medals before and after 1992</a:t>
            </a:r>
            <a:r>
              <a:rPr lang="en-US" sz="1100" b="1" dirty="0">
                <a:solidFill>
                  <a:schemeClr val="tx1"/>
                </a:solidFill>
              </a:rPr>
              <a:t>?</a:t>
            </a:r>
          </a:p>
          <a:p>
            <a:pPr>
              <a:lnSpc>
                <a:spcPct val="90000"/>
              </a:lnSpc>
              <a:spcAft>
                <a:spcPts val="600"/>
              </a:spcAft>
            </a:pPr>
            <a:r>
              <a:rPr lang="en-US" sz="1100" b="1" dirty="0">
                <a:solidFill>
                  <a:schemeClr val="tx1"/>
                </a:solidFill>
              </a:rPr>
              <a:t>Medals won Analysis - </a:t>
            </a:r>
            <a:r>
              <a:rPr lang="en-US" sz="1100" dirty="0">
                <a:solidFill>
                  <a:schemeClr val="tx1"/>
                </a:solidFill>
              </a:rPr>
              <a:t>The p-value for medal analysis is 0.003 .It indicates evidence against the null hypothesis, as there is less than a 5% probability the null is correct (and the results are random). Therefore, we reject the null hypothesis, and accept the alternative hypothesis for our further analysis</a:t>
            </a:r>
          </a:p>
        </p:txBody>
      </p:sp>
      <p:sp>
        <p:nvSpPr>
          <p:cNvPr id="18" name="TextBox 17">
            <a:extLst>
              <a:ext uri="{FF2B5EF4-FFF2-40B4-BE49-F238E27FC236}">
                <a16:creationId xmlns:a16="http://schemas.microsoft.com/office/drawing/2014/main" id="{FEB853AD-EE55-4ED0-9FA1-B34BE38456BC}"/>
              </a:ext>
            </a:extLst>
          </p:cNvPr>
          <p:cNvSpPr txBox="1"/>
          <p:nvPr/>
        </p:nvSpPr>
        <p:spPr>
          <a:xfrm>
            <a:off x="209460" y="6338502"/>
            <a:ext cx="11773080" cy="415498"/>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pPr>
              <a:spcAft>
                <a:spcPts val="600"/>
              </a:spcAft>
            </a:pPr>
            <a:r>
              <a:rPr lang="en-US" sz="800" i="1" dirty="0">
                <a:solidFill>
                  <a:schemeClr val="accent1">
                    <a:lumMod val="75000"/>
                  </a:schemeClr>
                </a:solidFill>
                <a:highlight>
                  <a:srgbClr val="C0C0C0"/>
                </a:highlight>
              </a:rPr>
              <a:t>#Includes Soviet Union, Russia and other countries part of former USSR</a:t>
            </a:r>
          </a:p>
          <a:p>
            <a:pPr>
              <a:spcAft>
                <a:spcPts val="600"/>
              </a:spcAft>
            </a:pPr>
            <a:r>
              <a:rPr lang="en-US" sz="800" i="1" dirty="0" err="1">
                <a:solidFill>
                  <a:schemeClr val="accent1">
                    <a:lumMod val="75000"/>
                  </a:schemeClr>
                </a:solidFill>
                <a:highlight>
                  <a:srgbClr val="C0C0C0"/>
                </a:highlight>
              </a:rPr>
              <a:t>complete_subset_df</a:t>
            </a:r>
            <a:r>
              <a:rPr lang="en-US" sz="800" i="1" dirty="0">
                <a:solidFill>
                  <a:schemeClr val="accent1">
                    <a:lumMod val="75000"/>
                  </a:schemeClr>
                </a:solidFill>
                <a:highlight>
                  <a:srgbClr val="C0C0C0"/>
                </a:highlight>
              </a:rPr>
              <a:t> =</a:t>
            </a:r>
            <a:r>
              <a:rPr lang="en-US" sz="800" i="1" dirty="0" err="1">
                <a:solidFill>
                  <a:schemeClr val="accent1">
                    <a:lumMod val="75000"/>
                  </a:schemeClr>
                </a:solidFill>
                <a:highlight>
                  <a:srgbClr val="C0C0C0"/>
                </a:highlight>
              </a:rPr>
              <a:t>olympics_dataset</a:t>
            </a:r>
            <a:r>
              <a:rPr lang="en-US" sz="800" i="1" dirty="0">
                <a:solidFill>
                  <a:schemeClr val="accent1">
                    <a:lumMod val="75000"/>
                  </a:schemeClr>
                </a:solidFill>
                <a:highlight>
                  <a:srgbClr val="C0C0C0"/>
                </a:highlight>
              </a:rPr>
              <a:t>[</a:t>
            </a:r>
            <a:r>
              <a:rPr lang="en-US" sz="800" i="1" dirty="0" err="1">
                <a:solidFill>
                  <a:schemeClr val="accent1">
                    <a:lumMod val="75000"/>
                  </a:schemeClr>
                </a:solidFill>
                <a:highlight>
                  <a:srgbClr val="C0C0C0"/>
                </a:highlight>
              </a:rPr>
              <a:t>olympics_dataset</a:t>
            </a:r>
            <a:r>
              <a:rPr lang="en-US" sz="800" i="1" dirty="0">
                <a:solidFill>
                  <a:schemeClr val="accent1">
                    <a:lumMod val="75000"/>
                  </a:schemeClr>
                </a:solidFill>
                <a:highlight>
                  <a:srgbClr val="C0C0C0"/>
                </a:highlight>
              </a:rPr>
              <a:t>['NOC'].</a:t>
            </a:r>
            <a:r>
              <a:rPr lang="en-US" sz="800" i="1" dirty="0" err="1">
                <a:solidFill>
                  <a:schemeClr val="accent1">
                    <a:lumMod val="75000"/>
                  </a:schemeClr>
                </a:solidFill>
                <a:highlight>
                  <a:srgbClr val="C0C0C0"/>
                </a:highlight>
              </a:rPr>
              <a:t>isin</a:t>
            </a:r>
            <a:r>
              <a:rPr lang="en-US" sz="800" i="1" dirty="0">
                <a:solidFill>
                  <a:schemeClr val="accent1">
                    <a:lumMod val="75000"/>
                  </a:schemeClr>
                </a:solidFill>
                <a:highlight>
                  <a:srgbClr val="C0C0C0"/>
                </a:highlight>
              </a:rPr>
              <a:t>(</a:t>
            </a:r>
            <a:r>
              <a:rPr lang="en-US" sz="800" i="1" dirty="0" err="1">
                <a:solidFill>
                  <a:schemeClr val="accent1">
                    <a:lumMod val="75000"/>
                  </a:schemeClr>
                </a:solidFill>
                <a:highlight>
                  <a:srgbClr val="C0C0C0"/>
                </a:highlight>
              </a:rPr>
              <a:t>complete_noc_list</a:t>
            </a:r>
            <a:r>
              <a:rPr lang="en-US" sz="800" i="1" dirty="0">
                <a:solidFill>
                  <a:schemeClr val="accent1">
                    <a:lumMod val="75000"/>
                  </a:schemeClr>
                </a:solidFill>
                <a:highlight>
                  <a:srgbClr val="C0C0C0"/>
                </a:highlight>
              </a:rPr>
              <a:t>) &amp; (</a:t>
            </a:r>
            <a:r>
              <a:rPr lang="en-US" sz="800" i="1" dirty="0" err="1">
                <a:solidFill>
                  <a:schemeClr val="accent1">
                    <a:lumMod val="75000"/>
                  </a:schemeClr>
                </a:solidFill>
                <a:highlight>
                  <a:srgbClr val="C0C0C0"/>
                </a:highlight>
              </a:rPr>
              <a:t>olympics_dataset</a:t>
            </a:r>
            <a:r>
              <a:rPr lang="en-US" sz="800" i="1" dirty="0">
                <a:solidFill>
                  <a:schemeClr val="accent1">
                    <a:lumMod val="75000"/>
                  </a:schemeClr>
                </a:solidFill>
                <a:highlight>
                  <a:srgbClr val="C0C0C0"/>
                </a:highlight>
              </a:rPr>
              <a:t>['Year'] &gt;= 1956) &amp; (</a:t>
            </a:r>
            <a:r>
              <a:rPr lang="en-US" sz="800" i="1" dirty="0" err="1">
                <a:solidFill>
                  <a:schemeClr val="accent1">
                    <a:lumMod val="75000"/>
                  </a:schemeClr>
                </a:solidFill>
                <a:highlight>
                  <a:srgbClr val="C0C0C0"/>
                </a:highlight>
              </a:rPr>
              <a:t>olympics_dataset</a:t>
            </a:r>
            <a:r>
              <a:rPr lang="en-US" sz="800" i="1" dirty="0">
                <a:solidFill>
                  <a:schemeClr val="accent1">
                    <a:lumMod val="75000"/>
                  </a:schemeClr>
                </a:solidFill>
                <a:highlight>
                  <a:srgbClr val="C0C0C0"/>
                </a:highlight>
              </a:rPr>
              <a:t>['Year'] &lt;= 2012)]</a:t>
            </a:r>
          </a:p>
        </p:txBody>
      </p:sp>
      <p:pic>
        <p:nvPicPr>
          <p:cNvPr id="26" name="Picture 25">
            <a:extLst>
              <a:ext uri="{FF2B5EF4-FFF2-40B4-BE49-F238E27FC236}">
                <a16:creationId xmlns:a16="http://schemas.microsoft.com/office/drawing/2014/main" id="{E08C5DCF-6F31-4777-B0C6-B6633C631256}"/>
              </a:ext>
            </a:extLst>
          </p:cNvPr>
          <p:cNvPicPr>
            <a:picLocks noChangeAspect="1"/>
          </p:cNvPicPr>
          <p:nvPr/>
        </p:nvPicPr>
        <p:blipFill>
          <a:blip r:embed="rId2"/>
          <a:stretch>
            <a:fillRect/>
          </a:stretch>
        </p:blipFill>
        <p:spPr>
          <a:xfrm>
            <a:off x="6610525" y="518172"/>
            <a:ext cx="5323795" cy="2738410"/>
          </a:xfrm>
          <a:prstGeom prst="rect">
            <a:avLst/>
          </a:prstGeom>
        </p:spPr>
      </p:pic>
      <p:pic>
        <p:nvPicPr>
          <p:cNvPr id="29" name="Picture 28">
            <a:extLst>
              <a:ext uri="{FF2B5EF4-FFF2-40B4-BE49-F238E27FC236}">
                <a16:creationId xmlns:a16="http://schemas.microsoft.com/office/drawing/2014/main" id="{FD06F653-9910-4B73-B34F-90C25F501877}"/>
              </a:ext>
            </a:extLst>
          </p:cNvPr>
          <p:cNvPicPr>
            <a:picLocks noChangeAspect="1"/>
          </p:cNvPicPr>
          <p:nvPr/>
        </p:nvPicPr>
        <p:blipFill>
          <a:blip r:embed="rId3"/>
          <a:stretch>
            <a:fillRect/>
          </a:stretch>
        </p:blipFill>
        <p:spPr>
          <a:xfrm>
            <a:off x="6533357" y="3429000"/>
            <a:ext cx="5400963" cy="2579913"/>
          </a:xfrm>
          <a:prstGeom prst="rect">
            <a:avLst/>
          </a:prstGeom>
        </p:spPr>
      </p:pic>
    </p:spTree>
    <p:extLst>
      <p:ext uri="{BB962C8B-B14F-4D97-AF65-F5344CB8AC3E}">
        <p14:creationId xmlns:p14="http://schemas.microsoft.com/office/powerpoint/2010/main" val="3069352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AD10E-2577-4BC7-A69F-3A62D76BA5E0}"/>
              </a:ext>
            </a:extLst>
          </p:cNvPr>
          <p:cNvSpPr>
            <a:spLocks noGrp="1"/>
          </p:cNvSpPr>
          <p:nvPr>
            <p:ph type="title"/>
          </p:nvPr>
        </p:nvSpPr>
        <p:spPr>
          <a:xfrm>
            <a:off x="412887" y="265540"/>
            <a:ext cx="11263885" cy="715878"/>
          </a:xfrm>
        </p:spPr>
        <p:txBody>
          <a:bodyPr>
            <a:normAutofit fontScale="90000"/>
          </a:bodyPr>
          <a:lstStyle/>
          <a:p>
            <a:pPr algn="ctr"/>
            <a:r>
              <a:rPr lang="en-US" sz="3100" b="1" dirty="0"/>
              <a:t>Project Scope Analysis</a:t>
            </a:r>
            <a:br>
              <a:rPr lang="en-US" dirty="0"/>
            </a:br>
            <a:r>
              <a:rPr lang="en-US" sz="1300" b="1" dirty="0">
                <a:solidFill>
                  <a:schemeClr val="accent1">
                    <a:lumMod val="60000"/>
                    <a:lumOff val="40000"/>
                  </a:schemeClr>
                </a:solidFill>
              </a:rPr>
              <a:t>Soviet Union vs. Russia</a:t>
            </a:r>
            <a:br>
              <a:rPr lang="en-US" sz="1300" b="1" dirty="0">
                <a:solidFill>
                  <a:schemeClr val="accent1">
                    <a:lumMod val="60000"/>
                    <a:lumOff val="40000"/>
                  </a:schemeClr>
                </a:solidFill>
              </a:rPr>
            </a:br>
            <a:endParaRPr lang="en-US" sz="1300" b="1" dirty="0">
              <a:solidFill>
                <a:schemeClr val="accent1">
                  <a:lumMod val="60000"/>
                  <a:lumOff val="40000"/>
                </a:schemeClr>
              </a:solidFill>
            </a:endParaRPr>
          </a:p>
        </p:txBody>
      </p:sp>
      <p:sp>
        <p:nvSpPr>
          <p:cNvPr id="3" name="Content Placeholder 2">
            <a:extLst>
              <a:ext uri="{FF2B5EF4-FFF2-40B4-BE49-F238E27FC236}">
                <a16:creationId xmlns:a16="http://schemas.microsoft.com/office/drawing/2014/main" id="{44A75978-FBA8-4C92-BE46-B48991488551}"/>
              </a:ext>
            </a:extLst>
          </p:cNvPr>
          <p:cNvSpPr>
            <a:spLocks noGrp="1"/>
          </p:cNvSpPr>
          <p:nvPr>
            <p:ph idx="1"/>
          </p:nvPr>
        </p:nvSpPr>
        <p:spPr>
          <a:xfrm>
            <a:off x="378768" y="981418"/>
            <a:ext cx="11363046" cy="451976"/>
          </a:xfrm>
          <a:ln/>
        </p:spPr>
        <p:style>
          <a:lnRef idx="3">
            <a:schemeClr val="lt1"/>
          </a:lnRef>
          <a:fillRef idx="1">
            <a:schemeClr val="accent2"/>
          </a:fillRef>
          <a:effectRef idx="1">
            <a:schemeClr val="accent2"/>
          </a:effectRef>
          <a:fontRef idx="minor">
            <a:schemeClr val="lt1"/>
          </a:fontRef>
        </p:style>
        <p:txBody>
          <a:bodyPr>
            <a:normAutofit lnSpcReduction="10000"/>
          </a:bodyPr>
          <a:lstStyle/>
          <a:p>
            <a:pPr marL="0" indent="0">
              <a:buNone/>
            </a:pPr>
            <a:r>
              <a:rPr lang="en-US" sz="1400" b="1" dirty="0"/>
              <a:t>Scope of our project is narrowed down to analyze the impact of dissolution on the performance of Russia in Olympics before and after 1992 .</a:t>
            </a:r>
          </a:p>
          <a:p>
            <a:endParaRPr lang="en-US" sz="1200" b="1" dirty="0"/>
          </a:p>
          <a:p>
            <a:endParaRPr lang="en-US" sz="1200" b="1" dirty="0"/>
          </a:p>
        </p:txBody>
      </p:sp>
      <p:pic>
        <p:nvPicPr>
          <p:cNvPr id="5" name="Picture 4">
            <a:extLst>
              <a:ext uri="{FF2B5EF4-FFF2-40B4-BE49-F238E27FC236}">
                <a16:creationId xmlns:a16="http://schemas.microsoft.com/office/drawing/2014/main" id="{C404FE89-BEE4-4181-A69C-CA602333D660}"/>
              </a:ext>
            </a:extLst>
          </p:cNvPr>
          <p:cNvPicPr>
            <a:picLocks noChangeAspect="1"/>
          </p:cNvPicPr>
          <p:nvPr/>
        </p:nvPicPr>
        <p:blipFill>
          <a:blip r:embed="rId2"/>
          <a:stretch>
            <a:fillRect/>
          </a:stretch>
        </p:blipFill>
        <p:spPr>
          <a:xfrm>
            <a:off x="7762835" y="1910267"/>
            <a:ext cx="3207172" cy="4621901"/>
          </a:xfrm>
          <a:prstGeom prst="rect">
            <a:avLst/>
          </a:prstGeom>
        </p:spPr>
      </p:pic>
      <p:pic>
        <p:nvPicPr>
          <p:cNvPr id="14" name="Picture 13">
            <a:extLst>
              <a:ext uri="{FF2B5EF4-FFF2-40B4-BE49-F238E27FC236}">
                <a16:creationId xmlns:a16="http://schemas.microsoft.com/office/drawing/2014/main" id="{AB85010E-E2F1-426B-BE72-3429731D3AAF}"/>
              </a:ext>
            </a:extLst>
          </p:cNvPr>
          <p:cNvPicPr>
            <a:picLocks noChangeAspect="1"/>
          </p:cNvPicPr>
          <p:nvPr/>
        </p:nvPicPr>
        <p:blipFill>
          <a:blip r:embed="rId3"/>
          <a:stretch>
            <a:fillRect/>
          </a:stretch>
        </p:blipFill>
        <p:spPr>
          <a:xfrm>
            <a:off x="1159212" y="5216101"/>
            <a:ext cx="4467225" cy="400050"/>
          </a:xfrm>
          <a:prstGeom prst="rect">
            <a:avLst/>
          </a:prstGeom>
        </p:spPr>
      </p:pic>
      <p:pic>
        <p:nvPicPr>
          <p:cNvPr id="16" name="Picture 15">
            <a:extLst>
              <a:ext uri="{FF2B5EF4-FFF2-40B4-BE49-F238E27FC236}">
                <a16:creationId xmlns:a16="http://schemas.microsoft.com/office/drawing/2014/main" id="{F20B003F-8E5A-41B1-9157-3C4F3EC94D44}"/>
              </a:ext>
            </a:extLst>
          </p:cNvPr>
          <p:cNvPicPr>
            <a:picLocks noChangeAspect="1"/>
          </p:cNvPicPr>
          <p:nvPr/>
        </p:nvPicPr>
        <p:blipFill>
          <a:blip r:embed="rId4"/>
          <a:stretch>
            <a:fillRect/>
          </a:stretch>
        </p:blipFill>
        <p:spPr>
          <a:xfrm>
            <a:off x="869538" y="5997624"/>
            <a:ext cx="5148509" cy="449558"/>
          </a:xfrm>
          <a:prstGeom prst="rect">
            <a:avLst/>
          </a:prstGeom>
        </p:spPr>
      </p:pic>
      <p:pic>
        <p:nvPicPr>
          <p:cNvPr id="6" name="Picture 5">
            <a:extLst>
              <a:ext uri="{FF2B5EF4-FFF2-40B4-BE49-F238E27FC236}">
                <a16:creationId xmlns:a16="http://schemas.microsoft.com/office/drawing/2014/main" id="{6D4AAF87-EA91-441F-8681-1844F61658FC}"/>
              </a:ext>
            </a:extLst>
          </p:cNvPr>
          <p:cNvPicPr>
            <a:picLocks noChangeAspect="1"/>
          </p:cNvPicPr>
          <p:nvPr/>
        </p:nvPicPr>
        <p:blipFill>
          <a:blip r:embed="rId5"/>
          <a:stretch>
            <a:fillRect/>
          </a:stretch>
        </p:blipFill>
        <p:spPr>
          <a:xfrm>
            <a:off x="681679" y="1954843"/>
            <a:ext cx="5685962" cy="2846935"/>
          </a:xfrm>
          <a:prstGeom prst="rect">
            <a:avLst/>
          </a:prstGeom>
        </p:spPr>
      </p:pic>
    </p:spTree>
    <p:extLst>
      <p:ext uri="{BB962C8B-B14F-4D97-AF65-F5344CB8AC3E}">
        <p14:creationId xmlns:p14="http://schemas.microsoft.com/office/powerpoint/2010/main" val="768756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CD5F4-9393-4116-AE91-449274F1D4AA}"/>
              </a:ext>
            </a:extLst>
          </p:cNvPr>
          <p:cNvSpPr>
            <a:spLocks noGrp="1"/>
          </p:cNvSpPr>
          <p:nvPr>
            <p:ph type="title"/>
          </p:nvPr>
        </p:nvSpPr>
        <p:spPr>
          <a:xfrm>
            <a:off x="990599" y="220134"/>
            <a:ext cx="10258647" cy="1045140"/>
          </a:xfrm>
        </p:spPr>
        <p:txBody>
          <a:bodyPr vert="horz" lIns="91440" tIns="45720" rIns="91440" bIns="45720" rtlCol="0" anchor="b">
            <a:normAutofit/>
          </a:bodyPr>
          <a:lstStyle/>
          <a:p>
            <a:pPr algn="ctr"/>
            <a:r>
              <a:rPr lang="en-US" sz="5400" dirty="0"/>
              <a:t>Project Scope Analysis – T-Test</a:t>
            </a:r>
            <a:br>
              <a:rPr lang="en-US" sz="5400" dirty="0"/>
            </a:br>
            <a:r>
              <a:rPr lang="en-US" sz="1300" b="1" dirty="0"/>
              <a:t>Soviet Union  vs. Russia</a:t>
            </a:r>
          </a:p>
        </p:txBody>
      </p:sp>
      <p:sp>
        <p:nvSpPr>
          <p:cNvPr id="28" name="TextBox 27">
            <a:extLst>
              <a:ext uri="{FF2B5EF4-FFF2-40B4-BE49-F238E27FC236}">
                <a16:creationId xmlns:a16="http://schemas.microsoft.com/office/drawing/2014/main" id="{6C26FCB6-C396-4FE1-B75F-060525F2EDF6}"/>
              </a:ext>
            </a:extLst>
          </p:cNvPr>
          <p:cNvSpPr txBox="1"/>
          <p:nvPr/>
        </p:nvSpPr>
        <p:spPr>
          <a:xfrm>
            <a:off x="371831" y="1292839"/>
            <a:ext cx="11496182" cy="1815882"/>
          </a:xfrm>
          <a:prstGeom prst="rect">
            <a:avLst/>
          </a:prstGeom>
          <a:noFill/>
        </p:spPr>
        <p:txBody>
          <a:bodyPr wrap="square">
            <a:spAutoFit/>
          </a:bodyPr>
          <a:lstStyle/>
          <a:p>
            <a:r>
              <a:rPr lang="en-US" sz="1400" b="1" i="1" kern="1200" dirty="0">
                <a:solidFill>
                  <a:schemeClr val="accent1">
                    <a:lumMod val="60000"/>
                    <a:lumOff val="40000"/>
                  </a:schemeClr>
                </a:solidFill>
                <a:latin typeface="+mj-lt"/>
                <a:ea typeface="+mj-ea"/>
                <a:cs typeface="+mj-cs"/>
              </a:rPr>
              <a:t>Did the dissolution impact the athlete’s participation rate for Russia?</a:t>
            </a:r>
          </a:p>
          <a:p>
            <a:pPr lvl="1"/>
            <a:r>
              <a:rPr lang="en-US" sz="1400" b="1" dirty="0">
                <a:latin typeface="+mj-lt"/>
                <a:ea typeface="+mj-ea"/>
                <a:cs typeface="+mj-cs"/>
              </a:rPr>
              <a:t>Athlete Participation Analysis : </a:t>
            </a:r>
            <a:r>
              <a:rPr lang="en-US" sz="1400" dirty="0">
                <a:latin typeface="+mj-lt"/>
                <a:ea typeface="+mj-ea"/>
                <a:cs typeface="+mj-cs"/>
              </a:rPr>
              <a:t>The average athlete participation for Russia after dissolution is lower than that of URS, but this is understandable given that the data excludes other countries’ participation. The p-value of 0.034 in the t-test indicates that there is evidence against the null hypothesis, thus we can reject the null hypothesis and accept the alternate hypothesis for our further analysis.</a:t>
            </a:r>
            <a:endParaRPr lang="en-US" sz="1400" kern="1200" dirty="0">
              <a:solidFill>
                <a:schemeClr val="tx1"/>
              </a:solidFill>
              <a:latin typeface="+mj-lt"/>
              <a:ea typeface="+mj-ea"/>
              <a:cs typeface="+mj-cs"/>
            </a:endParaRPr>
          </a:p>
          <a:p>
            <a:r>
              <a:rPr lang="en-US" sz="1400" b="1" i="1" kern="1200" dirty="0">
                <a:solidFill>
                  <a:schemeClr val="accent1">
                    <a:lumMod val="60000"/>
                    <a:lumOff val="40000"/>
                  </a:schemeClr>
                </a:solidFill>
                <a:effectLst/>
                <a:latin typeface="+mj-lt"/>
                <a:ea typeface="+mj-ea"/>
                <a:cs typeface="+mj-cs"/>
              </a:rPr>
              <a:t>Did the dissolution impact the total number </a:t>
            </a:r>
            <a:r>
              <a:rPr lang="en-US" sz="1400" b="1" i="1" dirty="0">
                <a:solidFill>
                  <a:schemeClr val="accent1">
                    <a:lumMod val="60000"/>
                    <a:lumOff val="40000"/>
                  </a:schemeClr>
                </a:solidFill>
                <a:latin typeface="+mj-lt"/>
                <a:ea typeface="+mj-ea"/>
                <a:cs typeface="+mj-cs"/>
              </a:rPr>
              <a:t>of medals by Russia?</a:t>
            </a:r>
          </a:p>
          <a:p>
            <a:pPr lvl="1"/>
            <a:r>
              <a:rPr lang="en-US" sz="1400" b="1" dirty="0">
                <a:latin typeface="+mj-lt"/>
              </a:rPr>
              <a:t>Medals won Analysis </a:t>
            </a:r>
            <a:r>
              <a:rPr lang="en-US" sz="1400" dirty="0">
                <a:latin typeface="+mj-lt"/>
              </a:rPr>
              <a:t>: The p-value for medal analysis is 0.0012 .It indicates strong evidence against the null hypothesis, as there is less than a 5% probability the null is correct (and the results are random). Therefore, we reject the null hypothesis, and accept the alternative hypothesis for our further analysis</a:t>
            </a:r>
          </a:p>
        </p:txBody>
      </p:sp>
      <p:sp>
        <p:nvSpPr>
          <p:cNvPr id="18" name="TextBox 17">
            <a:extLst>
              <a:ext uri="{FF2B5EF4-FFF2-40B4-BE49-F238E27FC236}">
                <a16:creationId xmlns:a16="http://schemas.microsoft.com/office/drawing/2014/main" id="{FEB853AD-EE55-4ED0-9FA1-B34BE38456BC}"/>
              </a:ext>
            </a:extLst>
          </p:cNvPr>
          <p:cNvSpPr txBox="1"/>
          <p:nvPr/>
        </p:nvSpPr>
        <p:spPr>
          <a:xfrm>
            <a:off x="634517" y="5863716"/>
            <a:ext cx="11343209" cy="938719"/>
          </a:xfrm>
          <a:prstGeom prst="rect">
            <a:avLst/>
          </a:prstGeom>
          <a:noFill/>
        </p:spPr>
        <p:txBody>
          <a:bodyPr wrap="square">
            <a:spAutoFit/>
          </a:bodyPr>
          <a:lstStyle/>
          <a:p>
            <a:r>
              <a:rPr lang="en-US" sz="1100" i="1" dirty="0">
                <a:solidFill>
                  <a:schemeClr val="accent1">
                    <a:lumMod val="60000"/>
                    <a:lumOff val="40000"/>
                  </a:schemeClr>
                </a:solidFill>
              </a:rPr>
              <a:t>#USSR Dataset [1956 - 1992]</a:t>
            </a:r>
          </a:p>
          <a:p>
            <a:r>
              <a:rPr lang="en-US" sz="1100" i="1" dirty="0" err="1">
                <a:solidFill>
                  <a:schemeClr val="accent1">
                    <a:lumMod val="60000"/>
                    <a:lumOff val="40000"/>
                  </a:schemeClr>
                </a:solidFill>
              </a:rPr>
              <a:t>ussr_df</a:t>
            </a:r>
            <a:r>
              <a:rPr lang="en-US" sz="1100" i="1" dirty="0">
                <a:solidFill>
                  <a:schemeClr val="accent1">
                    <a:lumMod val="60000"/>
                    <a:lumOff val="40000"/>
                  </a:schemeClr>
                </a:solidFill>
              </a:rPr>
              <a:t> = </a:t>
            </a:r>
            <a:r>
              <a:rPr lang="en-US" sz="1100" i="1" dirty="0" err="1">
                <a:solidFill>
                  <a:schemeClr val="accent1">
                    <a:lumMod val="60000"/>
                    <a:lumOff val="40000"/>
                  </a:schemeClr>
                </a:solidFill>
              </a:rPr>
              <a:t>complete_subset_df.loc</a:t>
            </a:r>
            <a:r>
              <a:rPr lang="en-US" sz="1100" i="1" dirty="0">
                <a:solidFill>
                  <a:schemeClr val="accent1">
                    <a:lumMod val="60000"/>
                    <a:lumOff val="40000"/>
                  </a:schemeClr>
                </a:solidFill>
              </a:rPr>
              <a:t>[((</a:t>
            </a:r>
            <a:r>
              <a:rPr lang="en-US" sz="1100" i="1" dirty="0" err="1">
                <a:solidFill>
                  <a:schemeClr val="accent1">
                    <a:lumMod val="60000"/>
                    <a:lumOff val="40000"/>
                  </a:schemeClr>
                </a:solidFill>
              </a:rPr>
              <a:t>complete_subset_df</a:t>
            </a:r>
            <a:r>
              <a:rPr lang="en-US" sz="1100" i="1" dirty="0">
                <a:solidFill>
                  <a:schemeClr val="accent1">
                    <a:lumMod val="60000"/>
                    <a:lumOff val="40000"/>
                  </a:schemeClr>
                </a:solidFill>
              </a:rPr>
              <a:t>['NOC'] == 'URS' )|(</a:t>
            </a:r>
            <a:r>
              <a:rPr lang="en-US" sz="1100" i="1" dirty="0" err="1">
                <a:solidFill>
                  <a:schemeClr val="accent1">
                    <a:lumMod val="60000"/>
                    <a:lumOff val="40000"/>
                  </a:schemeClr>
                </a:solidFill>
              </a:rPr>
              <a:t>complete_subset_df</a:t>
            </a:r>
            <a:r>
              <a:rPr lang="en-US" sz="1100" i="1" dirty="0">
                <a:solidFill>
                  <a:schemeClr val="accent1">
                    <a:lumMod val="60000"/>
                    <a:lumOff val="40000"/>
                  </a:schemeClr>
                </a:solidFill>
              </a:rPr>
              <a:t>['NOC'] == 'EUN'))]</a:t>
            </a:r>
          </a:p>
          <a:p>
            <a:endParaRPr lang="en-US" sz="1100" i="1" dirty="0">
              <a:solidFill>
                <a:schemeClr val="accent1">
                  <a:lumMod val="60000"/>
                  <a:lumOff val="40000"/>
                </a:schemeClr>
              </a:solidFill>
            </a:endParaRPr>
          </a:p>
          <a:p>
            <a:r>
              <a:rPr lang="en-US" sz="1100" i="1" dirty="0">
                <a:solidFill>
                  <a:schemeClr val="accent1">
                    <a:lumMod val="60000"/>
                    <a:lumOff val="40000"/>
                  </a:schemeClr>
                </a:solidFill>
              </a:rPr>
              <a:t># Russia </a:t>
            </a:r>
            <a:r>
              <a:rPr lang="en-US" sz="1100" i="1" dirty="0" err="1">
                <a:solidFill>
                  <a:schemeClr val="accent1">
                    <a:lumMod val="60000"/>
                    <a:lumOff val="40000"/>
                  </a:schemeClr>
                </a:solidFill>
              </a:rPr>
              <a:t>DataSet</a:t>
            </a:r>
            <a:r>
              <a:rPr lang="en-US" sz="1100" i="1" dirty="0">
                <a:solidFill>
                  <a:schemeClr val="accent1">
                    <a:lumMod val="60000"/>
                    <a:lumOff val="40000"/>
                  </a:schemeClr>
                </a:solidFill>
              </a:rPr>
              <a:t> [1994 - 2012]</a:t>
            </a:r>
          </a:p>
          <a:p>
            <a:r>
              <a:rPr lang="en-US" sz="1100" i="1" dirty="0" err="1">
                <a:solidFill>
                  <a:schemeClr val="accent1">
                    <a:lumMod val="60000"/>
                    <a:lumOff val="40000"/>
                  </a:schemeClr>
                </a:solidFill>
              </a:rPr>
              <a:t>russia_df</a:t>
            </a:r>
            <a:r>
              <a:rPr lang="en-US" sz="1100" i="1" dirty="0">
                <a:solidFill>
                  <a:schemeClr val="accent1">
                    <a:lumMod val="60000"/>
                    <a:lumOff val="40000"/>
                  </a:schemeClr>
                </a:solidFill>
              </a:rPr>
              <a:t> = </a:t>
            </a:r>
            <a:r>
              <a:rPr lang="en-US" sz="1100" i="1" dirty="0" err="1">
                <a:solidFill>
                  <a:schemeClr val="accent1">
                    <a:lumMod val="60000"/>
                    <a:lumOff val="40000"/>
                  </a:schemeClr>
                </a:solidFill>
              </a:rPr>
              <a:t>complete_subset_df.loc</a:t>
            </a:r>
            <a:r>
              <a:rPr lang="en-US" sz="1100" i="1" dirty="0">
                <a:solidFill>
                  <a:schemeClr val="accent1">
                    <a:lumMod val="60000"/>
                    <a:lumOff val="40000"/>
                  </a:schemeClr>
                </a:solidFill>
              </a:rPr>
              <a:t>[(</a:t>
            </a:r>
            <a:r>
              <a:rPr lang="en-US" sz="1100" i="1" dirty="0" err="1">
                <a:solidFill>
                  <a:schemeClr val="accent1">
                    <a:lumMod val="60000"/>
                    <a:lumOff val="40000"/>
                  </a:schemeClr>
                </a:solidFill>
              </a:rPr>
              <a:t>complete_subset_df</a:t>
            </a:r>
            <a:r>
              <a:rPr lang="en-US" sz="1100" i="1" dirty="0">
                <a:solidFill>
                  <a:schemeClr val="accent1">
                    <a:lumMod val="60000"/>
                    <a:lumOff val="40000"/>
                  </a:schemeClr>
                </a:solidFill>
              </a:rPr>
              <a:t>['NOC'] == 'RUS')]</a:t>
            </a:r>
          </a:p>
        </p:txBody>
      </p:sp>
      <p:pic>
        <p:nvPicPr>
          <p:cNvPr id="7" name="Picture 6">
            <a:extLst>
              <a:ext uri="{FF2B5EF4-FFF2-40B4-BE49-F238E27FC236}">
                <a16:creationId xmlns:a16="http://schemas.microsoft.com/office/drawing/2014/main" id="{0A7CD130-8A93-415C-94F1-43F63B11A628}"/>
              </a:ext>
            </a:extLst>
          </p:cNvPr>
          <p:cNvPicPr>
            <a:picLocks noChangeAspect="1"/>
          </p:cNvPicPr>
          <p:nvPr/>
        </p:nvPicPr>
        <p:blipFill>
          <a:blip r:embed="rId2"/>
          <a:stretch>
            <a:fillRect/>
          </a:stretch>
        </p:blipFill>
        <p:spPr>
          <a:xfrm>
            <a:off x="600083" y="3172488"/>
            <a:ext cx="4538156" cy="2427091"/>
          </a:xfrm>
          <a:prstGeom prst="rect">
            <a:avLst/>
          </a:prstGeom>
        </p:spPr>
      </p:pic>
      <p:pic>
        <p:nvPicPr>
          <p:cNvPr id="9" name="Picture 8">
            <a:extLst>
              <a:ext uri="{FF2B5EF4-FFF2-40B4-BE49-F238E27FC236}">
                <a16:creationId xmlns:a16="http://schemas.microsoft.com/office/drawing/2014/main" id="{9E1ADA30-027F-468D-A14A-634B278D76C1}"/>
              </a:ext>
            </a:extLst>
          </p:cNvPr>
          <p:cNvPicPr>
            <a:picLocks noChangeAspect="1"/>
          </p:cNvPicPr>
          <p:nvPr/>
        </p:nvPicPr>
        <p:blipFill>
          <a:blip r:embed="rId3"/>
          <a:stretch>
            <a:fillRect/>
          </a:stretch>
        </p:blipFill>
        <p:spPr>
          <a:xfrm>
            <a:off x="6096000" y="3150713"/>
            <a:ext cx="4450160" cy="2448866"/>
          </a:xfrm>
          <a:prstGeom prst="rect">
            <a:avLst/>
          </a:prstGeom>
        </p:spPr>
      </p:pic>
    </p:spTree>
    <p:extLst>
      <p:ext uri="{BB962C8B-B14F-4D97-AF65-F5344CB8AC3E}">
        <p14:creationId xmlns:p14="http://schemas.microsoft.com/office/powerpoint/2010/main" val="3851400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127F0-954C-4776-818A-06DF9DEDE252}"/>
              </a:ext>
            </a:extLst>
          </p:cNvPr>
          <p:cNvSpPr>
            <a:spLocks noGrp="1"/>
          </p:cNvSpPr>
          <p:nvPr>
            <p:ph type="title"/>
          </p:nvPr>
        </p:nvSpPr>
        <p:spPr>
          <a:xfrm>
            <a:off x="838200" y="365126"/>
            <a:ext cx="10515600" cy="744008"/>
          </a:xfrm>
        </p:spPr>
        <p:txBody>
          <a:bodyPr/>
          <a:lstStyle/>
          <a:p>
            <a:r>
              <a:rPr lang="en-US" dirty="0"/>
              <a:t>          Medals Won – 1956 - 2012 </a:t>
            </a:r>
          </a:p>
        </p:txBody>
      </p:sp>
      <p:pic>
        <p:nvPicPr>
          <p:cNvPr id="4" name="Picture 3" descr="Chart, bar chart&#10;&#10;Description automatically generated">
            <a:extLst>
              <a:ext uri="{FF2B5EF4-FFF2-40B4-BE49-F238E27FC236}">
                <a16:creationId xmlns:a16="http://schemas.microsoft.com/office/drawing/2014/main" id="{66E550D9-5EC9-44D8-89DC-9C159389F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822" y="1109135"/>
            <a:ext cx="6526492" cy="5495348"/>
          </a:xfrm>
          <a:prstGeom prst="rect">
            <a:avLst/>
          </a:prstGeom>
        </p:spPr>
      </p:pic>
    </p:spTree>
    <p:extLst>
      <p:ext uri="{BB962C8B-B14F-4D97-AF65-F5344CB8AC3E}">
        <p14:creationId xmlns:p14="http://schemas.microsoft.com/office/powerpoint/2010/main" val="2085495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schemeClr>
        </a:solidFill>
        <a:effectLst/>
      </p:bgPr>
    </p:bg>
    <p:spTree>
      <p:nvGrpSpPr>
        <p:cNvPr id="1" name=""/>
        <p:cNvGrpSpPr/>
        <p:nvPr/>
      </p:nvGrpSpPr>
      <p:grpSpPr>
        <a:xfrm>
          <a:off x="0" y="0"/>
          <a:ext cx="0" cy="0"/>
          <a:chOff x="0" y="0"/>
          <a:chExt cx="0" cy="0"/>
        </a:xfrm>
      </p:grpSpPr>
      <p:sp useBgFill="1">
        <p:nvSpPr>
          <p:cNvPr id="42" name="Rectangle 36">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E89F7B-38A7-4F10-8B55-64021D630713}"/>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br>
              <a:rPr lang="en-US" sz="3800" dirty="0"/>
            </a:br>
            <a:br>
              <a:rPr lang="en-US" sz="3800" dirty="0"/>
            </a:br>
            <a:r>
              <a:rPr lang="en-US" sz="3800" dirty="0"/>
              <a:t>Helena Zhang</a:t>
            </a:r>
          </a:p>
        </p:txBody>
      </p:sp>
      <p:pic>
        <p:nvPicPr>
          <p:cNvPr id="9" name="Picture 8">
            <a:extLst>
              <a:ext uri="{FF2B5EF4-FFF2-40B4-BE49-F238E27FC236}">
                <a16:creationId xmlns:a16="http://schemas.microsoft.com/office/drawing/2014/main" id="{721D8CAA-2BCA-4C01-BC51-54ABAA036A84}"/>
              </a:ext>
            </a:extLst>
          </p:cNvPr>
          <p:cNvPicPr>
            <a:picLocks noChangeAspect="1"/>
          </p:cNvPicPr>
          <p:nvPr/>
        </p:nvPicPr>
        <p:blipFill rotWithShape="1">
          <a:blip r:embed="rId2"/>
          <a:srcRect r="13242" b="-2"/>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43" name="Group 38">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40" name="Freeform: Shape 39">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 name="Freeform: Shape 40">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00776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90000"/>
            <a:lumOff val="1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7FF601-696B-452E-94EE-95DE14E222A7}"/>
              </a:ext>
            </a:extLst>
          </p:cNvPr>
          <p:cNvSpPr>
            <a:spLocks noGrp="1"/>
          </p:cNvSpPr>
          <p:nvPr>
            <p:ph type="title"/>
          </p:nvPr>
        </p:nvSpPr>
        <p:spPr>
          <a:xfrm>
            <a:off x="7619523" y="885825"/>
            <a:ext cx="3810001" cy="1901824"/>
          </a:xfrm>
        </p:spPr>
        <p:txBody>
          <a:bodyPr vert="horz" lIns="91440" tIns="45720" rIns="91440" bIns="45720" rtlCol="0" anchor="b" anchorCtr="0">
            <a:normAutofit/>
          </a:bodyPr>
          <a:lstStyle/>
          <a:p>
            <a:r>
              <a:rPr lang="en-US" sz="4100" kern="1200" dirty="0">
                <a:solidFill>
                  <a:schemeClr val="tx1"/>
                </a:solidFill>
                <a:latin typeface="+mj-lt"/>
                <a:ea typeface="+mj-ea"/>
                <a:cs typeface="+mj-cs"/>
              </a:rPr>
              <a:t>Athletes Gender Analysis </a:t>
            </a:r>
          </a:p>
        </p:txBody>
      </p:sp>
      <p:graphicFrame>
        <p:nvGraphicFramePr>
          <p:cNvPr id="11" name="Diagram 10">
            <a:extLst>
              <a:ext uri="{FF2B5EF4-FFF2-40B4-BE49-F238E27FC236}">
                <a16:creationId xmlns:a16="http://schemas.microsoft.com/office/drawing/2014/main" id="{A895BB56-D727-4D01-82BA-BBFA8637EA4E}"/>
              </a:ext>
            </a:extLst>
          </p:cNvPr>
          <p:cNvGraphicFramePr/>
          <p:nvPr>
            <p:extLst>
              <p:ext uri="{D42A27DB-BD31-4B8C-83A1-F6EECF244321}">
                <p14:modId xmlns:p14="http://schemas.microsoft.com/office/powerpoint/2010/main" val="4012228938"/>
              </p:ext>
            </p:extLst>
          </p:nvPr>
        </p:nvGraphicFramePr>
        <p:xfrm>
          <a:off x="7619524" y="3047999"/>
          <a:ext cx="3810000" cy="3048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Content Placeholder 7" descr="Chart, line chart&#10;&#10;Description automatically generated">
            <a:extLst>
              <a:ext uri="{FF2B5EF4-FFF2-40B4-BE49-F238E27FC236}">
                <a16:creationId xmlns:a16="http://schemas.microsoft.com/office/drawing/2014/main" id="{092C56FA-E734-4CAE-ADCE-2771A392E04C}"/>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81354" y="1172093"/>
            <a:ext cx="6713785" cy="4149048"/>
          </a:xfrm>
        </p:spPr>
      </p:pic>
    </p:spTree>
    <p:extLst>
      <p:ext uri="{BB962C8B-B14F-4D97-AF65-F5344CB8AC3E}">
        <p14:creationId xmlns:p14="http://schemas.microsoft.com/office/powerpoint/2010/main" val="3018085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schemeClr>
        </a:solidFill>
        <a:effectLst/>
      </p:bgPr>
    </p:bg>
    <p:spTree>
      <p:nvGrpSpPr>
        <p:cNvPr id="1" name=""/>
        <p:cNvGrpSpPr/>
        <p:nvPr/>
      </p:nvGrpSpPr>
      <p:grpSpPr>
        <a:xfrm>
          <a:off x="0" y="0"/>
          <a:ext cx="0" cy="0"/>
          <a:chOff x="0" y="0"/>
          <a:chExt cx="0" cy="0"/>
        </a:xfrm>
      </p:grpSpPr>
      <p:sp useBgFill="1">
        <p:nvSpPr>
          <p:cNvPr id="14" name="Rectangle 1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7FF601-696B-452E-94EE-95DE14E222A7}"/>
              </a:ext>
            </a:extLst>
          </p:cNvPr>
          <p:cNvSpPr>
            <a:spLocks noGrp="1"/>
          </p:cNvSpPr>
          <p:nvPr>
            <p:ph type="title"/>
          </p:nvPr>
        </p:nvSpPr>
        <p:spPr>
          <a:xfrm>
            <a:off x="7619523" y="885825"/>
            <a:ext cx="3810001" cy="1901824"/>
          </a:xfrm>
        </p:spPr>
        <p:txBody>
          <a:bodyPr vert="horz" lIns="91440" tIns="45720" rIns="91440" bIns="45720" rtlCol="0" anchor="b" anchorCtr="0">
            <a:normAutofit/>
          </a:bodyPr>
          <a:lstStyle/>
          <a:p>
            <a:r>
              <a:rPr lang="en-US" sz="3100" kern="1200" dirty="0">
                <a:solidFill>
                  <a:schemeClr val="tx1"/>
                </a:solidFill>
                <a:latin typeface="+mj-lt"/>
                <a:ea typeface="+mj-ea"/>
                <a:cs typeface="+mj-cs"/>
              </a:rPr>
              <a:t>Soviet Union/Russia National Nominal GDP Analysis </a:t>
            </a:r>
          </a:p>
        </p:txBody>
      </p:sp>
      <p:pic>
        <p:nvPicPr>
          <p:cNvPr id="7" name="Content Placeholder 6" descr="Chart, line chart&#10;&#10;Description automatically generated">
            <a:extLst>
              <a:ext uri="{FF2B5EF4-FFF2-40B4-BE49-F238E27FC236}">
                <a16:creationId xmlns:a16="http://schemas.microsoft.com/office/drawing/2014/main" id="{FE96C6FF-DD5C-4A0D-8CD1-3FBFD832D6D1}"/>
              </a:ext>
            </a:extLst>
          </p:cNvPr>
          <p:cNvPicPr>
            <a:picLocks noGrp="1"/>
          </p:cNvPicPr>
          <p:nvPr>
            <p:ph idx="1"/>
          </p:nvPr>
        </p:nvPicPr>
        <p:blipFill>
          <a:blip r:embed="rId2"/>
          <a:stretch>
            <a:fillRect/>
          </a:stretch>
        </p:blipFill>
        <p:spPr>
          <a:xfrm>
            <a:off x="762000" y="1387160"/>
            <a:ext cx="6095047" cy="4083680"/>
          </a:xfrm>
          <a:prstGeom prst="rect">
            <a:avLst/>
          </a:prstGeom>
        </p:spPr>
      </p:pic>
      <p:graphicFrame>
        <p:nvGraphicFramePr>
          <p:cNvPr id="3" name="Diagram 2">
            <a:extLst>
              <a:ext uri="{FF2B5EF4-FFF2-40B4-BE49-F238E27FC236}">
                <a16:creationId xmlns:a16="http://schemas.microsoft.com/office/drawing/2014/main" id="{12CF31F4-DC83-4274-9428-0E829622E64A}"/>
              </a:ext>
            </a:extLst>
          </p:cNvPr>
          <p:cNvGraphicFramePr/>
          <p:nvPr>
            <p:extLst>
              <p:ext uri="{D42A27DB-BD31-4B8C-83A1-F6EECF244321}">
                <p14:modId xmlns:p14="http://schemas.microsoft.com/office/powerpoint/2010/main" val="2741633530"/>
              </p:ext>
            </p:extLst>
          </p:nvPr>
        </p:nvGraphicFramePr>
        <p:xfrm>
          <a:off x="7619524" y="2787649"/>
          <a:ext cx="3810000" cy="3308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9611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F4B655-7055-448F-A369-B1B71CA14571}"/>
              </a:ext>
            </a:extLst>
          </p:cNvPr>
          <p:cNvSpPr>
            <a:spLocks noGrp="1"/>
          </p:cNvSpPr>
          <p:nvPr>
            <p:ph type="title"/>
          </p:nvPr>
        </p:nvSpPr>
        <p:spPr>
          <a:xfrm>
            <a:off x="762000" y="4571999"/>
            <a:ext cx="4236720" cy="1810871"/>
          </a:xfrm>
        </p:spPr>
        <p:txBody>
          <a:bodyPr vert="horz" lIns="91440" tIns="45720" rIns="91440" bIns="45720" rtlCol="0" anchorCtr="0">
            <a:normAutofit/>
          </a:bodyPr>
          <a:lstStyle/>
          <a:p>
            <a:r>
              <a:rPr lang="en-US" sz="4100"/>
              <a:t>Brief Overview of 20</a:t>
            </a:r>
            <a:r>
              <a:rPr lang="en-US" sz="4100" baseline="30000"/>
              <a:t>th</a:t>
            </a:r>
            <a:r>
              <a:rPr lang="en-US" sz="4100"/>
              <a:t> Century Russian History</a:t>
            </a:r>
          </a:p>
        </p:txBody>
      </p:sp>
      <p:pic>
        <p:nvPicPr>
          <p:cNvPr id="5" name="Content Placeholder 4" descr="A picture containing text, person, person, older&#10;&#10;Description automatically generated">
            <a:extLst>
              <a:ext uri="{FF2B5EF4-FFF2-40B4-BE49-F238E27FC236}">
                <a16:creationId xmlns:a16="http://schemas.microsoft.com/office/drawing/2014/main" id="{478F4884-1033-448E-B84F-A4EC510E8A8B}"/>
              </a:ext>
            </a:extLst>
          </p:cNvPr>
          <p:cNvPicPr>
            <a:picLocks noChangeAspect="1"/>
          </p:cNvPicPr>
          <p:nvPr/>
        </p:nvPicPr>
        <p:blipFill rotWithShape="1">
          <a:blip r:embed="rId3">
            <a:extLst>
              <a:ext uri="{28A0092B-C50C-407E-A947-70E740481C1C}">
                <a14:useLocalDpi xmlns:a14="http://schemas.microsoft.com/office/drawing/2010/main" val="0"/>
              </a:ext>
            </a:extLst>
          </a:blip>
          <a:srcRect t="3851" r="1" b="28349"/>
          <a:stretch/>
        </p:blipFill>
        <p:spPr>
          <a:xfrm>
            <a:off x="1" y="2"/>
            <a:ext cx="6000749" cy="4048201"/>
          </a:xfrm>
          <a:custGeom>
            <a:avLst/>
            <a:gdLst/>
            <a:ahLst/>
            <a:cxnLst/>
            <a:rect l="l" t="t" r="r" b="b"/>
            <a:pathLst>
              <a:path w="6000749" h="4048201">
                <a:moveTo>
                  <a:pt x="0" y="0"/>
                </a:moveTo>
                <a:lnTo>
                  <a:pt x="6000749" y="0"/>
                </a:lnTo>
                <a:lnTo>
                  <a:pt x="6000749" y="4048201"/>
                </a:lnTo>
                <a:lnTo>
                  <a:pt x="5944247" y="4045387"/>
                </a:lnTo>
                <a:cubicBezTo>
                  <a:pt x="5912733" y="4040867"/>
                  <a:pt x="5883531" y="4032761"/>
                  <a:pt x="5860259" y="4018993"/>
                </a:cubicBezTo>
                <a:cubicBezTo>
                  <a:pt x="5845522" y="4010145"/>
                  <a:pt x="5815127" y="4009004"/>
                  <a:pt x="5790563" y="4005335"/>
                </a:cubicBezTo>
                <a:cubicBezTo>
                  <a:pt x="5770110" y="4002399"/>
                  <a:pt x="5748643" y="3999987"/>
                  <a:pt x="5726340" y="3999392"/>
                </a:cubicBezTo>
                <a:cubicBezTo>
                  <a:pt x="5702558" y="3998630"/>
                  <a:pt x="5676008" y="3996376"/>
                  <a:pt x="5653401" y="4001303"/>
                </a:cubicBezTo>
                <a:cubicBezTo>
                  <a:pt x="5584839" y="4015993"/>
                  <a:pt x="5528518" y="4014398"/>
                  <a:pt x="5475787" y="3994543"/>
                </a:cubicBezTo>
                <a:cubicBezTo>
                  <a:pt x="5448461" y="3984280"/>
                  <a:pt x="5408578" y="3972789"/>
                  <a:pt x="5376427" y="3977186"/>
                </a:cubicBezTo>
                <a:cubicBezTo>
                  <a:pt x="5298173" y="3987786"/>
                  <a:pt x="5231306" y="3983731"/>
                  <a:pt x="5158711" y="3977849"/>
                </a:cubicBezTo>
                <a:cubicBezTo>
                  <a:pt x="5111928" y="3974139"/>
                  <a:pt x="5059522" y="3974442"/>
                  <a:pt x="5009625" y="3971931"/>
                </a:cubicBezTo>
                <a:cubicBezTo>
                  <a:pt x="4951287" y="3968925"/>
                  <a:pt x="4888949" y="3973666"/>
                  <a:pt x="4849941" y="3947886"/>
                </a:cubicBezTo>
                <a:cubicBezTo>
                  <a:pt x="4845543" y="3945116"/>
                  <a:pt x="4833681" y="3946241"/>
                  <a:pt x="4827520" y="3943911"/>
                </a:cubicBezTo>
                <a:cubicBezTo>
                  <a:pt x="4807945" y="3936885"/>
                  <a:pt x="4783117" y="3931364"/>
                  <a:pt x="4771814" y="3921081"/>
                </a:cubicBezTo>
                <a:cubicBezTo>
                  <a:pt x="4739115" y="3891003"/>
                  <a:pt x="4712325" y="3858949"/>
                  <a:pt x="4682399" y="3827911"/>
                </a:cubicBezTo>
                <a:cubicBezTo>
                  <a:pt x="4675987" y="3821273"/>
                  <a:pt x="4669645" y="3812548"/>
                  <a:pt x="4657971" y="3809870"/>
                </a:cubicBezTo>
                <a:cubicBezTo>
                  <a:pt x="4590588" y="3794559"/>
                  <a:pt x="4522266" y="3780327"/>
                  <a:pt x="4453288" y="3766566"/>
                </a:cubicBezTo>
                <a:cubicBezTo>
                  <a:pt x="4425551" y="3761082"/>
                  <a:pt x="4404161" y="3769423"/>
                  <a:pt x="4382131" y="3783516"/>
                </a:cubicBezTo>
                <a:cubicBezTo>
                  <a:pt x="4360738" y="3796954"/>
                  <a:pt x="4334041" y="3811525"/>
                  <a:pt x="4305858" y="3818191"/>
                </a:cubicBezTo>
                <a:cubicBezTo>
                  <a:pt x="4249453" y="3831335"/>
                  <a:pt x="4190357" y="3840900"/>
                  <a:pt x="4132173" y="3849202"/>
                </a:cubicBezTo>
                <a:cubicBezTo>
                  <a:pt x="4110399" y="3852309"/>
                  <a:pt x="4086246" y="3848957"/>
                  <a:pt x="4065132" y="3846494"/>
                </a:cubicBezTo>
                <a:cubicBezTo>
                  <a:pt x="4025130" y="3841816"/>
                  <a:pt x="3987480" y="3833214"/>
                  <a:pt x="3946286" y="3830407"/>
                </a:cubicBezTo>
                <a:cubicBezTo>
                  <a:pt x="3898481" y="3827220"/>
                  <a:pt x="3868394" y="3815462"/>
                  <a:pt x="3850960" y="3792837"/>
                </a:cubicBezTo>
                <a:cubicBezTo>
                  <a:pt x="3825028" y="3759151"/>
                  <a:pt x="3772121" y="3740642"/>
                  <a:pt x="3710981" y="3728217"/>
                </a:cubicBezTo>
                <a:cubicBezTo>
                  <a:pt x="3633314" y="3712297"/>
                  <a:pt x="3545330" y="3726172"/>
                  <a:pt x="3460521" y="3731663"/>
                </a:cubicBezTo>
                <a:cubicBezTo>
                  <a:pt x="3428049" y="3733842"/>
                  <a:pt x="3394563" y="3736542"/>
                  <a:pt x="3364418" y="3734612"/>
                </a:cubicBezTo>
                <a:cubicBezTo>
                  <a:pt x="3250133" y="3727505"/>
                  <a:pt x="3136002" y="3721509"/>
                  <a:pt x="3013997" y="3739481"/>
                </a:cubicBezTo>
                <a:cubicBezTo>
                  <a:pt x="3004006" y="3740906"/>
                  <a:pt x="2993928" y="3741779"/>
                  <a:pt x="2983805" y="3742278"/>
                </a:cubicBezTo>
                <a:cubicBezTo>
                  <a:pt x="2895979" y="3747067"/>
                  <a:pt x="2805960" y="3756890"/>
                  <a:pt x="2738094" y="3725411"/>
                </a:cubicBezTo>
                <a:cubicBezTo>
                  <a:pt x="2725615" y="3719638"/>
                  <a:pt x="2699242" y="3721135"/>
                  <a:pt x="2678828" y="3721025"/>
                </a:cubicBezTo>
                <a:cubicBezTo>
                  <a:pt x="2643514" y="3721155"/>
                  <a:pt x="2618910" y="3714659"/>
                  <a:pt x="2603910" y="3698860"/>
                </a:cubicBezTo>
                <a:cubicBezTo>
                  <a:pt x="2578519" y="3671516"/>
                  <a:pt x="2549282" y="3645289"/>
                  <a:pt x="2525978" y="3617268"/>
                </a:cubicBezTo>
                <a:cubicBezTo>
                  <a:pt x="2509762" y="3598057"/>
                  <a:pt x="2483468" y="3589913"/>
                  <a:pt x="2444032" y="3586664"/>
                </a:cubicBezTo>
                <a:cubicBezTo>
                  <a:pt x="2421927" y="3584910"/>
                  <a:pt x="2401860" y="3577011"/>
                  <a:pt x="2385112" y="3569392"/>
                </a:cubicBezTo>
                <a:cubicBezTo>
                  <a:pt x="2364860" y="3560197"/>
                  <a:pt x="2352980" y="3545842"/>
                  <a:pt x="2331129" y="3538198"/>
                </a:cubicBezTo>
                <a:cubicBezTo>
                  <a:pt x="2277762" y="3518999"/>
                  <a:pt x="2258266" y="3492136"/>
                  <a:pt x="2269566" y="3453894"/>
                </a:cubicBezTo>
                <a:cubicBezTo>
                  <a:pt x="2279659" y="3419977"/>
                  <a:pt x="2235034" y="3382914"/>
                  <a:pt x="2183419" y="3383669"/>
                </a:cubicBezTo>
                <a:cubicBezTo>
                  <a:pt x="2126349" y="3384447"/>
                  <a:pt x="2085261" y="3372185"/>
                  <a:pt x="2042813" y="3358037"/>
                </a:cubicBezTo>
                <a:cubicBezTo>
                  <a:pt x="2019099" y="3350091"/>
                  <a:pt x="1986669" y="3344900"/>
                  <a:pt x="1956288" y="3346401"/>
                </a:cubicBezTo>
                <a:cubicBezTo>
                  <a:pt x="1840886" y="3351916"/>
                  <a:pt x="1735315" y="3380383"/>
                  <a:pt x="1630190" y="3417096"/>
                </a:cubicBezTo>
                <a:cubicBezTo>
                  <a:pt x="1561494" y="3441060"/>
                  <a:pt x="1483492" y="3455965"/>
                  <a:pt x="1408608" y="3472313"/>
                </a:cubicBezTo>
                <a:cubicBezTo>
                  <a:pt x="1385284" y="3477339"/>
                  <a:pt x="1354772" y="3477918"/>
                  <a:pt x="1333449" y="3473973"/>
                </a:cubicBezTo>
                <a:cubicBezTo>
                  <a:pt x="1258677" y="3460472"/>
                  <a:pt x="1184155" y="3446180"/>
                  <a:pt x="1113854" y="3428265"/>
                </a:cubicBezTo>
                <a:cubicBezTo>
                  <a:pt x="1048427" y="3411356"/>
                  <a:pt x="977291" y="3410553"/>
                  <a:pt x="902724" y="3424024"/>
                </a:cubicBezTo>
                <a:cubicBezTo>
                  <a:pt x="848399" y="3433852"/>
                  <a:pt x="798480" y="3436253"/>
                  <a:pt x="746075" y="3436555"/>
                </a:cubicBezTo>
                <a:cubicBezTo>
                  <a:pt x="702394" y="3436745"/>
                  <a:pt x="654694" y="3439396"/>
                  <a:pt x="611517" y="3448201"/>
                </a:cubicBezTo>
                <a:cubicBezTo>
                  <a:pt x="551003" y="3460611"/>
                  <a:pt x="499904" y="3462426"/>
                  <a:pt x="448281" y="3450343"/>
                </a:cubicBezTo>
                <a:cubicBezTo>
                  <a:pt x="420771" y="3443882"/>
                  <a:pt x="386449" y="3443304"/>
                  <a:pt x="354390" y="3440702"/>
                </a:cubicBezTo>
                <a:cubicBezTo>
                  <a:pt x="305001" y="3436609"/>
                  <a:pt x="254061" y="3434435"/>
                  <a:pt x="205560" y="3428894"/>
                </a:cubicBezTo>
                <a:cubicBezTo>
                  <a:pt x="153378" y="3423121"/>
                  <a:pt x="104769" y="3411741"/>
                  <a:pt x="51784" y="3407972"/>
                </a:cubicBezTo>
                <a:lnTo>
                  <a:pt x="0" y="3398392"/>
                </a:lnTo>
                <a:close/>
              </a:path>
            </a:pathLst>
          </a:custGeom>
        </p:spPr>
      </p:pic>
      <p:pic>
        <p:nvPicPr>
          <p:cNvPr id="6" name="Content Placeholder 4" descr="A painting of two people&#10;&#10;Description automatically generated with low confidence">
            <a:extLst>
              <a:ext uri="{FF2B5EF4-FFF2-40B4-BE49-F238E27FC236}">
                <a16:creationId xmlns:a16="http://schemas.microsoft.com/office/drawing/2014/main" id="{443CF3EB-BE95-4141-AB6B-535AE81A4E71}"/>
              </a:ext>
            </a:extLst>
          </p:cNvPr>
          <p:cNvPicPr>
            <a:picLocks noChangeAspect="1"/>
          </p:cNvPicPr>
          <p:nvPr/>
        </p:nvPicPr>
        <p:blipFill rotWithShape="1">
          <a:blip r:embed="rId4">
            <a:extLst>
              <a:ext uri="{28A0092B-C50C-407E-A947-70E740481C1C}">
                <a14:useLocalDpi xmlns:a14="http://schemas.microsoft.com/office/drawing/2010/main" val="0"/>
              </a:ext>
            </a:extLst>
          </a:blip>
          <a:srcRect r="814" b="1"/>
          <a:stretch/>
        </p:blipFill>
        <p:spPr>
          <a:xfrm>
            <a:off x="6191250" y="10"/>
            <a:ext cx="6000750" cy="4038328"/>
          </a:xfrm>
          <a:custGeom>
            <a:avLst/>
            <a:gdLst/>
            <a:ahLst/>
            <a:cxnLst/>
            <a:rect l="l" t="t" r="r" b="b"/>
            <a:pathLst>
              <a:path w="6000750" h="4038338">
                <a:moveTo>
                  <a:pt x="0" y="0"/>
                </a:moveTo>
                <a:lnTo>
                  <a:pt x="6000750" y="0"/>
                </a:lnTo>
                <a:lnTo>
                  <a:pt x="6000750" y="3014035"/>
                </a:lnTo>
                <a:lnTo>
                  <a:pt x="5966830" y="3028116"/>
                </a:lnTo>
                <a:cubicBezTo>
                  <a:pt x="5952443" y="3034512"/>
                  <a:pt x="5934250" y="3039750"/>
                  <a:pt x="5924081" y="3047622"/>
                </a:cubicBezTo>
                <a:cubicBezTo>
                  <a:pt x="5872250" y="3087682"/>
                  <a:pt x="5801533" y="3089841"/>
                  <a:pt x="5731624" y="3095095"/>
                </a:cubicBezTo>
                <a:cubicBezTo>
                  <a:pt x="5719354" y="3095902"/>
                  <a:pt x="5704534" y="3096694"/>
                  <a:pt x="5694549" y="3100763"/>
                </a:cubicBezTo>
                <a:cubicBezTo>
                  <a:pt x="5649454" y="3119091"/>
                  <a:pt x="5609249" y="3120675"/>
                  <a:pt x="5566282" y="3110565"/>
                </a:cubicBezTo>
                <a:cubicBezTo>
                  <a:pt x="5528993" y="3101914"/>
                  <a:pt x="5487135" y="3099578"/>
                  <a:pt x="5447800" y="3122561"/>
                </a:cubicBezTo>
                <a:cubicBezTo>
                  <a:pt x="5360376" y="3173554"/>
                  <a:pt x="5261407" y="3189562"/>
                  <a:pt x="5153053" y="3180664"/>
                </a:cubicBezTo>
                <a:cubicBezTo>
                  <a:pt x="5075663" y="3174334"/>
                  <a:pt x="5001217" y="3180991"/>
                  <a:pt x="4924781" y="3209456"/>
                </a:cubicBezTo>
                <a:cubicBezTo>
                  <a:pt x="4895391" y="3220447"/>
                  <a:pt x="4855493" y="3221608"/>
                  <a:pt x="4820364" y="3228131"/>
                </a:cubicBezTo>
                <a:cubicBezTo>
                  <a:pt x="4800480" y="3231723"/>
                  <a:pt x="4778372" y="3235065"/>
                  <a:pt x="4761902" y="3242137"/>
                </a:cubicBezTo>
                <a:cubicBezTo>
                  <a:pt x="4717897" y="3260500"/>
                  <a:pt x="4677587" y="3281733"/>
                  <a:pt x="4633202" y="3299962"/>
                </a:cubicBezTo>
                <a:cubicBezTo>
                  <a:pt x="4611860" y="3308671"/>
                  <a:pt x="4585870" y="3315400"/>
                  <a:pt x="4560907" y="3319152"/>
                </a:cubicBezTo>
                <a:cubicBezTo>
                  <a:pt x="4487147" y="3330619"/>
                  <a:pt x="4413256" y="3341162"/>
                  <a:pt x="4339486" y="3349988"/>
                </a:cubicBezTo>
                <a:cubicBezTo>
                  <a:pt x="4217749" y="3364712"/>
                  <a:pt x="4094519" y="3381727"/>
                  <a:pt x="3999196" y="3339060"/>
                </a:cubicBezTo>
                <a:cubicBezTo>
                  <a:pt x="3991419" y="3335638"/>
                  <a:pt x="3975703" y="3335236"/>
                  <a:pt x="3963458" y="3336228"/>
                </a:cubicBezTo>
                <a:cubicBezTo>
                  <a:pt x="3906915" y="3340709"/>
                  <a:pt x="3849392" y="3348538"/>
                  <a:pt x="3793244" y="3350695"/>
                </a:cubicBezTo>
                <a:cubicBezTo>
                  <a:pt x="3748320" y="3352384"/>
                  <a:pt x="3711764" y="3359110"/>
                  <a:pt x="3680534" y="3380182"/>
                </a:cubicBezTo>
                <a:cubicBezTo>
                  <a:pt x="3639690" y="3407913"/>
                  <a:pt x="3587939" y="3428136"/>
                  <a:pt x="3528420" y="3429642"/>
                </a:cubicBezTo>
                <a:cubicBezTo>
                  <a:pt x="3468933" y="3431332"/>
                  <a:pt x="3432439" y="3451266"/>
                  <a:pt x="3391383" y="3472419"/>
                </a:cubicBezTo>
                <a:cubicBezTo>
                  <a:pt x="3361528" y="3487818"/>
                  <a:pt x="3327785" y="3506605"/>
                  <a:pt x="3292964" y="3512706"/>
                </a:cubicBezTo>
                <a:cubicBezTo>
                  <a:pt x="3214060" y="3526418"/>
                  <a:pt x="3151318" y="3574267"/>
                  <a:pt x="3062201" y="3564890"/>
                </a:cubicBezTo>
                <a:cubicBezTo>
                  <a:pt x="3056279" y="3564225"/>
                  <a:pt x="3046456" y="3569403"/>
                  <a:pt x="3038377" y="3571499"/>
                </a:cubicBezTo>
                <a:cubicBezTo>
                  <a:pt x="2973700" y="3587903"/>
                  <a:pt x="2910969" y="3589865"/>
                  <a:pt x="2859478" y="3573610"/>
                </a:cubicBezTo>
                <a:cubicBezTo>
                  <a:pt x="2791993" y="3552460"/>
                  <a:pt x="2721606" y="3559482"/>
                  <a:pt x="2645189" y="3580393"/>
                </a:cubicBezTo>
                <a:cubicBezTo>
                  <a:pt x="2620649" y="3587104"/>
                  <a:pt x="2595977" y="3592890"/>
                  <a:pt x="2571005" y="3599095"/>
                </a:cubicBezTo>
                <a:cubicBezTo>
                  <a:pt x="2537264" y="3607686"/>
                  <a:pt x="2503192" y="3616514"/>
                  <a:pt x="2469455" y="3625104"/>
                </a:cubicBezTo>
                <a:cubicBezTo>
                  <a:pt x="2436782" y="3633542"/>
                  <a:pt x="2400912" y="3645078"/>
                  <a:pt x="2372944" y="3632831"/>
                </a:cubicBezTo>
                <a:cubicBezTo>
                  <a:pt x="2348857" y="3622294"/>
                  <a:pt x="2333335" y="3625831"/>
                  <a:pt x="2314679" y="3640577"/>
                </a:cubicBezTo>
                <a:cubicBezTo>
                  <a:pt x="2249913" y="3692113"/>
                  <a:pt x="2167939" y="3730244"/>
                  <a:pt x="2058974" y="3747677"/>
                </a:cubicBezTo>
                <a:cubicBezTo>
                  <a:pt x="2036537" y="3751257"/>
                  <a:pt x="2014061" y="3757106"/>
                  <a:pt x="1992327" y="3763040"/>
                </a:cubicBezTo>
                <a:cubicBezTo>
                  <a:pt x="1978998" y="3766641"/>
                  <a:pt x="1962841" y="3770835"/>
                  <a:pt x="1955347" y="3777003"/>
                </a:cubicBezTo>
                <a:cubicBezTo>
                  <a:pt x="1896888" y="3824240"/>
                  <a:pt x="1821061" y="3862060"/>
                  <a:pt x="1737354" y="3895718"/>
                </a:cubicBezTo>
                <a:cubicBezTo>
                  <a:pt x="1707383" y="3907735"/>
                  <a:pt x="1675266" y="3920058"/>
                  <a:pt x="1642029" y="3927066"/>
                </a:cubicBezTo>
                <a:cubicBezTo>
                  <a:pt x="1607367" y="3934277"/>
                  <a:pt x="1570070" y="3935822"/>
                  <a:pt x="1534084" y="3938879"/>
                </a:cubicBezTo>
                <a:cubicBezTo>
                  <a:pt x="1512864" y="3940775"/>
                  <a:pt x="1488617" y="3944422"/>
                  <a:pt x="1471073" y="3941450"/>
                </a:cubicBezTo>
                <a:cubicBezTo>
                  <a:pt x="1415484" y="3932199"/>
                  <a:pt x="1361493" y="3921398"/>
                  <a:pt x="1309076" y="3908861"/>
                </a:cubicBezTo>
                <a:cubicBezTo>
                  <a:pt x="1264195" y="3898081"/>
                  <a:pt x="1255284" y="3896899"/>
                  <a:pt x="1221530" y="3923241"/>
                </a:cubicBezTo>
                <a:cubicBezTo>
                  <a:pt x="1186779" y="3950290"/>
                  <a:pt x="1141270" y="3968301"/>
                  <a:pt x="1089816" y="3980362"/>
                </a:cubicBezTo>
                <a:cubicBezTo>
                  <a:pt x="1008387" y="3999344"/>
                  <a:pt x="926086" y="4017317"/>
                  <a:pt x="843417" y="4032700"/>
                </a:cubicBezTo>
                <a:cubicBezTo>
                  <a:pt x="768546" y="4046592"/>
                  <a:pt x="730065" y="4034711"/>
                  <a:pt x="709553" y="3998175"/>
                </a:cubicBezTo>
                <a:cubicBezTo>
                  <a:pt x="697923" y="3977931"/>
                  <a:pt x="683529" y="3956192"/>
                  <a:pt x="637024" y="3956976"/>
                </a:cubicBezTo>
                <a:cubicBezTo>
                  <a:pt x="561096" y="3958367"/>
                  <a:pt x="483055" y="3965348"/>
                  <a:pt x="439818" y="3925257"/>
                </a:cubicBezTo>
                <a:cubicBezTo>
                  <a:pt x="420898" y="3938151"/>
                  <a:pt x="409248" y="3945856"/>
                  <a:pt x="397954" y="3953509"/>
                </a:cubicBezTo>
                <a:cubicBezTo>
                  <a:pt x="366752" y="3974766"/>
                  <a:pt x="298150" y="3991730"/>
                  <a:pt x="260774" y="3982524"/>
                </a:cubicBezTo>
                <a:cubicBezTo>
                  <a:pt x="205702" y="3969233"/>
                  <a:pt x="158421" y="3979944"/>
                  <a:pt x="110748" y="4003173"/>
                </a:cubicBezTo>
                <a:cubicBezTo>
                  <a:pt x="90816" y="4012815"/>
                  <a:pt x="69989" y="4020495"/>
                  <a:pt x="48615" y="4026612"/>
                </a:cubicBezTo>
                <a:lnTo>
                  <a:pt x="0" y="4037066"/>
                </a:lnTo>
                <a:close/>
              </a:path>
            </a:pathLst>
          </a:custGeom>
        </p:spPr>
      </p:pic>
      <p:sp>
        <p:nvSpPr>
          <p:cNvPr id="89" name="Freeform: Shape 88">
            <a:extLst>
              <a:ext uri="{FF2B5EF4-FFF2-40B4-BE49-F238E27FC236}">
                <a16:creationId xmlns:a16="http://schemas.microsoft.com/office/drawing/2014/main" id="{71811820-403F-4D93-B710-D7F182DECC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1" name="Freeform: Shape 90">
            <a:extLst>
              <a:ext uri="{FF2B5EF4-FFF2-40B4-BE49-F238E27FC236}">
                <a16:creationId xmlns:a16="http://schemas.microsoft.com/office/drawing/2014/main" id="{CE62E7F3-CD5F-4723-A576-218DC037A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5">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Content Placeholder 8">
            <a:extLst>
              <a:ext uri="{FF2B5EF4-FFF2-40B4-BE49-F238E27FC236}">
                <a16:creationId xmlns:a16="http://schemas.microsoft.com/office/drawing/2014/main" id="{FE8CE7EE-F9C5-433C-99F4-D4B5006AB727}"/>
              </a:ext>
            </a:extLst>
          </p:cNvPr>
          <p:cNvSpPr>
            <a:spLocks noGrp="1"/>
          </p:cNvSpPr>
          <p:nvPr>
            <p:ph idx="1"/>
          </p:nvPr>
        </p:nvSpPr>
        <p:spPr>
          <a:xfrm>
            <a:off x="5334000" y="4571999"/>
            <a:ext cx="6096000" cy="2054531"/>
          </a:xfrm>
        </p:spPr>
        <p:txBody>
          <a:bodyPr vert="horz" lIns="91440" tIns="45720" rIns="91440" bIns="45720" rtlCol="0">
            <a:normAutofit/>
          </a:bodyPr>
          <a:lstStyle/>
          <a:p>
            <a:r>
              <a:rPr lang="en-US" sz="1800" dirty="0"/>
              <a:t>In 1917 , as a result of the February Revolution, Tsar Nicholas II was forced to abdicate and a year later his who family was executed. </a:t>
            </a:r>
          </a:p>
          <a:p>
            <a:r>
              <a:rPr lang="en-US" sz="1800" dirty="0"/>
              <a:t>A </a:t>
            </a:r>
            <a:r>
              <a:rPr lang="en-US" sz="1800" dirty="0">
                <a:solidFill>
                  <a:srgbClr val="FF0000"/>
                </a:solidFill>
              </a:rPr>
              <a:t>bloody </a:t>
            </a:r>
            <a:r>
              <a:rPr lang="en-US" sz="1800" dirty="0"/>
              <a:t>civil war followed until a treaty was signed in 1922.</a:t>
            </a:r>
          </a:p>
          <a:p>
            <a:pPr marL="0" indent="0">
              <a:buNone/>
            </a:pPr>
            <a:endParaRPr lang="en-US" sz="1800" dirty="0"/>
          </a:p>
        </p:txBody>
      </p:sp>
    </p:spTree>
    <p:custDataLst>
      <p:tags r:id="rId1"/>
    </p:custDataLst>
    <p:extLst>
      <p:ext uri="{BB962C8B-B14F-4D97-AF65-F5344CB8AC3E}">
        <p14:creationId xmlns:p14="http://schemas.microsoft.com/office/powerpoint/2010/main" val="31064193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wipe(down)">
                                      <p:cBhvr>
                                        <p:cTn id="14"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schemeClr>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7FF601-696B-452E-94EE-95DE14E222A7}"/>
              </a:ext>
            </a:extLst>
          </p:cNvPr>
          <p:cNvSpPr>
            <a:spLocks noGrp="1"/>
          </p:cNvSpPr>
          <p:nvPr>
            <p:ph type="title"/>
          </p:nvPr>
        </p:nvSpPr>
        <p:spPr>
          <a:xfrm>
            <a:off x="762000" y="762000"/>
            <a:ext cx="3810001" cy="2025649"/>
          </a:xfrm>
        </p:spPr>
        <p:txBody>
          <a:bodyPr vert="horz" lIns="91440" tIns="45720" rIns="91440" bIns="45720" rtlCol="0" anchor="b" anchorCtr="0">
            <a:normAutofit/>
          </a:bodyPr>
          <a:lstStyle/>
          <a:p>
            <a:r>
              <a:rPr lang="en-US" sz="3400" kern="1200" dirty="0">
                <a:solidFill>
                  <a:schemeClr val="tx1"/>
                </a:solidFill>
                <a:latin typeface="+mj-lt"/>
                <a:ea typeface="+mj-ea"/>
                <a:cs typeface="+mj-cs"/>
              </a:rPr>
              <a:t>Nominal GDP/ Medal earned correlation Analysis </a:t>
            </a:r>
          </a:p>
        </p:txBody>
      </p:sp>
      <p:pic>
        <p:nvPicPr>
          <p:cNvPr id="8" name="Content Placeholder 7" descr="Chart, scatter chart&#10;&#10;Description automatically generated">
            <a:extLst>
              <a:ext uri="{FF2B5EF4-FFF2-40B4-BE49-F238E27FC236}">
                <a16:creationId xmlns:a16="http://schemas.microsoft.com/office/drawing/2014/main" id="{7F0DC549-6A0D-4066-9EB2-A09B67D4FC40}"/>
              </a:ext>
            </a:extLst>
          </p:cNvPr>
          <p:cNvPicPr>
            <a:picLocks noGrp="1"/>
          </p:cNvPicPr>
          <p:nvPr>
            <p:ph idx="1"/>
          </p:nvPr>
        </p:nvPicPr>
        <p:blipFill>
          <a:blip r:embed="rId2"/>
          <a:stretch>
            <a:fillRect/>
          </a:stretch>
        </p:blipFill>
        <p:spPr>
          <a:xfrm>
            <a:off x="5334000" y="1325880"/>
            <a:ext cx="6096000" cy="4206239"/>
          </a:xfrm>
          <a:prstGeom prst="rect">
            <a:avLst/>
          </a:prstGeom>
        </p:spPr>
      </p:pic>
      <p:graphicFrame>
        <p:nvGraphicFramePr>
          <p:cNvPr id="3" name="Diagram 2">
            <a:extLst>
              <a:ext uri="{FF2B5EF4-FFF2-40B4-BE49-F238E27FC236}">
                <a16:creationId xmlns:a16="http://schemas.microsoft.com/office/drawing/2014/main" id="{86A49C8C-CAA0-481A-9A8E-D736026E46FB}"/>
              </a:ext>
            </a:extLst>
          </p:cNvPr>
          <p:cNvGraphicFramePr/>
          <p:nvPr>
            <p:extLst>
              <p:ext uri="{D42A27DB-BD31-4B8C-83A1-F6EECF244321}">
                <p14:modId xmlns:p14="http://schemas.microsoft.com/office/powerpoint/2010/main" val="743440467"/>
              </p:ext>
            </p:extLst>
          </p:nvPr>
        </p:nvGraphicFramePr>
        <p:xfrm>
          <a:off x="497372" y="2666681"/>
          <a:ext cx="4074629" cy="3429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311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55ECD8E-FC28-4321-864D-4C36BDAFDFFF}"/>
              </a:ext>
            </a:extLst>
          </p:cNvPr>
          <p:cNvPicPr>
            <a:picLocks noChangeAspect="1"/>
          </p:cNvPicPr>
          <p:nvPr/>
        </p:nvPicPr>
        <p:blipFill rotWithShape="1">
          <a:blip r:embed="rId2"/>
          <a:srcRect r="1" b="29685"/>
          <a:stretch/>
        </p:blipFill>
        <p:spPr>
          <a:xfrm>
            <a:off x="20" y="10"/>
            <a:ext cx="12191435" cy="6857989"/>
          </a:xfrm>
          <a:prstGeom prst="rect">
            <a:avLst/>
          </a:prstGeom>
        </p:spPr>
      </p:pic>
      <p:sp>
        <p:nvSpPr>
          <p:cNvPr id="24" name="Rectangle 23">
            <a:extLst>
              <a:ext uri="{FF2B5EF4-FFF2-40B4-BE49-F238E27FC236}">
                <a16:creationId xmlns:a16="http://schemas.microsoft.com/office/drawing/2014/main" id="{0A3D475D-F146-44DA-80FB-3306B95B8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23925" y="-923925"/>
            <a:ext cx="6858000" cy="8705850"/>
          </a:xfrm>
          <a:prstGeom prst="rect">
            <a:avLst/>
          </a:prstGeom>
          <a:gradFill>
            <a:gsLst>
              <a:gs pos="100000">
                <a:srgbClr val="000000">
                  <a:alpha val="0"/>
                </a:srgbClr>
              </a:gs>
              <a:gs pos="31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BF09AA-EDCF-4811-B2DF-29763E9DD022}"/>
              </a:ext>
            </a:extLst>
          </p:cNvPr>
          <p:cNvSpPr>
            <a:spLocks noGrp="1"/>
          </p:cNvSpPr>
          <p:nvPr>
            <p:ph type="title"/>
          </p:nvPr>
        </p:nvSpPr>
        <p:spPr>
          <a:xfrm>
            <a:off x="762000" y="1523999"/>
            <a:ext cx="5334000" cy="3535018"/>
          </a:xfrm>
        </p:spPr>
        <p:txBody>
          <a:bodyPr vert="horz" lIns="91440" tIns="45720" rIns="91440" bIns="45720" rtlCol="0" anchor="ctr" anchorCtr="0">
            <a:normAutofit/>
          </a:bodyPr>
          <a:lstStyle/>
          <a:p>
            <a:br>
              <a:rPr lang="en-US" sz="8000">
                <a:solidFill>
                  <a:srgbClr val="FFFFFF"/>
                </a:solidFill>
              </a:rPr>
            </a:br>
            <a:r>
              <a:rPr lang="en-US" sz="8000">
                <a:solidFill>
                  <a:srgbClr val="FFFFFF"/>
                </a:solidFill>
              </a:rPr>
              <a:t>    Greg Behnke</a:t>
            </a:r>
          </a:p>
        </p:txBody>
      </p:sp>
    </p:spTree>
    <p:extLst>
      <p:ext uri="{BB962C8B-B14F-4D97-AF65-F5344CB8AC3E}">
        <p14:creationId xmlns:p14="http://schemas.microsoft.com/office/powerpoint/2010/main" val="95352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alpha val="33000"/>
          </a:schemeClr>
        </a:solidFill>
        <a:effectLst/>
      </p:bgPr>
    </p:bg>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61679318-1E53-4A4C-9D70-16C88ADB7712}"/>
              </a:ext>
            </a:extLst>
          </p:cNvPr>
          <p:cNvPicPr>
            <a:picLocks noChangeAspect="1"/>
          </p:cNvPicPr>
          <p:nvPr/>
        </p:nvPicPr>
        <p:blipFill rotWithShape="1">
          <a:blip r:embed="rId2">
            <a:extLst>
              <a:ext uri="{28A0092B-C50C-407E-A947-70E740481C1C}">
                <a14:useLocalDpi xmlns:a14="http://schemas.microsoft.com/office/drawing/2010/main" val="0"/>
              </a:ext>
            </a:extLst>
          </a:blip>
          <a:srcRect l="2680" r="1" b="1"/>
          <a:stretch/>
        </p:blipFill>
        <p:spPr>
          <a:xfrm>
            <a:off x="358892" y="909092"/>
            <a:ext cx="7608304" cy="5211906"/>
          </a:xfrm>
          <a:prstGeom prst="rect">
            <a:avLst/>
          </a:prstGeom>
        </p:spPr>
      </p:pic>
      <p:graphicFrame>
        <p:nvGraphicFramePr>
          <p:cNvPr id="6" name="Diagram 5">
            <a:extLst>
              <a:ext uri="{FF2B5EF4-FFF2-40B4-BE49-F238E27FC236}">
                <a16:creationId xmlns:a16="http://schemas.microsoft.com/office/drawing/2014/main" id="{63066247-6907-431A-B7BA-9740F2DDB832}"/>
              </a:ext>
            </a:extLst>
          </p:cNvPr>
          <p:cNvGraphicFramePr/>
          <p:nvPr>
            <p:extLst>
              <p:ext uri="{D42A27DB-BD31-4B8C-83A1-F6EECF244321}">
                <p14:modId xmlns:p14="http://schemas.microsoft.com/office/powerpoint/2010/main" val="2064054828"/>
              </p:ext>
            </p:extLst>
          </p:nvPr>
        </p:nvGraphicFramePr>
        <p:xfrm>
          <a:off x="8121258" y="2396509"/>
          <a:ext cx="3832871" cy="1833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F07C3EF5-E3C7-406F-A58D-C06492F9D279}"/>
              </a:ext>
            </a:extLst>
          </p:cNvPr>
          <p:cNvSpPr txBox="1"/>
          <p:nvPr/>
        </p:nvSpPr>
        <p:spPr>
          <a:xfrm>
            <a:off x="2474515" y="415057"/>
            <a:ext cx="6201452"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a:t>Russian Winter Olympics (Events, Athletes, Medals)</a:t>
            </a:r>
          </a:p>
        </p:txBody>
      </p:sp>
    </p:spTree>
    <p:extLst>
      <p:ext uri="{BB962C8B-B14F-4D97-AF65-F5344CB8AC3E}">
        <p14:creationId xmlns:p14="http://schemas.microsoft.com/office/powerpoint/2010/main" val="1154879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alpha val="33000"/>
          </a:schemeClr>
        </a:solidFill>
        <a:effectLst/>
      </p:bgPr>
    </p:bg>
    <p:spTree>
      <p:nvGrpSpPr>
        <p:cNvPr id="1" name=""/>
        <p:cNvGrpSpPr/>
        <p:nvPr/>
      </p:nvGrpSpPr>
      <p:grpSpPr>
        <a:xfrm>
          <a:off x="0" y="0"/>
          <a:ext cx="0" cy="0"/>
          <a:chOff x="0" y="0"/>
          <a:chExt cx="0" cy="0"/>
        </a:xfrm>
      </p:grpSpPr>
      <p:pic>
        <p:nvPicPr>
          <p:cNvPr id="5" name="Content Placeholder 4" descr="Chart, scatter chart&#10;&#10;Description automatically generated">
            <a:extLst>
              <a:ext uri="{FF2B5EF4-FFF2-40B4-BE49-F238E27FC236}">
                <a16:creationId xmlns:a16="http://schemas.microsoft.com/office/drawing/2014/main" id="{739752A6-42ED-40C5-9EDC-55AAAD26A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244" y="1436559"/>
            <a:ext cx="5628018" cy="3752012"/>
          </a:xfrm>
          <a:prstGeom prst="rect">
            <a:avLst/>
          </a:prstGeom>
        </p:spPr>
      </p:pic>
      <p:graphicFrame>
        <p:nvGraphicFramePr>
          <p:cNvPr id="2" name="Content Placeholder 1">
            <a:extLst>
              <a:ext uri="{FF2B5EF4-FFF2-40B4-BE49-F238E27FC236}">
                <a16:creationId xmlns:a16="http://schemas.microsoft.com/office/drawing/2014/main" id="{68F0B195-5E3C-4B04-9D91-5738E24492D6}"/>
              </a:ext>
            </a:extLst>
          </p:cNvPr>
          <p:cNvGraphicFramePr>
            <a:graphicFrameLocks noGrp="1"/>
          </p:cNvGraphicFramePr>
          <p:nvPr>
            <p:ph idx="1"/>
            <p:extLst>
              <p:ext uri="{D42A27DB-BD31-4B8C-83A1-F6EECF244321}">
                <p14:modId xmlns:p14="http://schemas.microsoft.com/office/powerpoint/2010/main" val="3483379965"/>
              </p:ext>
            </p:extLst>
          </p:nvPr>
        </p:nvGraphicFramePr>
        <p:xfrm>
          <a:off x="7239012" y="385695"/>
          <a:ext cx="4282984" cy="6084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35DD5193-B72F-4F4B-9687-40A72209022B}"/>
              </a:ext>
            </a:extLst>
          </p:cNvPr>
          <p:cNvSpPr txBox="1"/>
          <p:nvPr/>
        </p:nvSpPr>
        <p:spPr>
          <a:xfrm>
            <a:off x="2140823" y="385695"/>
            <a:ext cx="7549217"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a:t> Russian Winter Olympics: Medal Count vs. Number of Athletes</a:t>
            </a:r>
          </a:p>
        </p:txBody>
      </p:sp>
    </p:spTree>
    <p:extLst>
      <p:ext uri="{BB962C8B-B14F-4D97-AF65-F5344CB8AC3E}">
        <p14:creationId xmlns:p14="http://schemas.microsoft.com/office/powerpoint/2010/main" val="183649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alpha val="33000"/>
          </a:schemeClr>
        </a:solidFill>
        <a:effectLst/>
      </p:bgPr>
    </p:bg>
    <p:spTree>
      <p:nvGrpSpPr>
        <p:cNvPr id="1" name=""/>
        <p:cNvGrpSpPr/>
        <p:nvPr/>
      </p:nvGrpSpPr>
      <p:grpSpPr>
        <a:xfrm>
          <a:off x="0" y="0"/>
          <a:ext cx="0" cy="0"/>
          <a:chOff x="0" y="0"/>
          <a:chExt cx="0" cy="0"/>
        </a:xfrm>
      </p:grpSpPr>
      <p:pic>
        <p:nvPicPr>
          <p:cNvPr id="5" name="Content Placeholder 4" descr="Chart, line chart&#10;&#10;Description automatically generated">
            <a:extLst>
              <a:ext uri="{FF2B5EF4-FFF2-40B4-BE49-F238E27FC236}">
                <a16:creationId xmlns:a16="http://schemas.microsoft.com/office/drawing/2014/main" id="{02A9F718-97BF-4581-8B7E-C2EED01179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244" y="1436559"/>
            <a:ext cx="5628018" cy="3752012"/>
          </a:xfrm>
          <a:prstGeom prst="rect">
            <a:avLst/>
          </a:prstGeom>
        </p:spPr>
      </p:pic>
      <p:graphicFrame>
        <p:nvGraphicFramePr>
          <p:cNvPr id="2" name="Content Placeholder 1">
            <a:extLst>
              <a:ext uri="{FF2B5EF4-FFF2-40B4-BE49-F238E27FC236}">
                <a16:creationId xmlns:a16="http://schemas.microsoft.com/office/drawing/2014/main" id="{76E17264-EC56-401F-8C98-BCEB2251653C}"/>
              </a:ext>
            </a:extLst>
          </p:cNvPr>
          <p:cNvGraphicFramePr>
            <a:graphicFrameLocks noGrp="1"/>
          </p:cNvGraphicFramePr>
          <p:nvPr>
            <p:ph idx="1"/>
            <p:extLst>
              <p:ext uri="{D42A27DB-BD31-4B8C-83A1-F6EECF244321}">
                <p14:modId xmlns:p14="http://schemas.microsoft.com/office/powerpoint/2010/main" val="1245663076"/>
              </p:ext>
            </p:extLst>
          </p:nvPr>
        </p:nvGraphicFramePr>
        <p:xfrm>
          <a:off x="7239012" y="1486443"/>
          <a:ext cx="4282984" cy="4056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B6DBB140-F0F7-4C35-ACB3-2EDC170CD68B}"/>
              </a:ext>
            </a:extLst>
          </p:cNvPr>
          <p:cNvSpPr txBox="1"/>
          <p:nvPr/>
        </p:nvSpPr>
        <p:spPr>
          <a:xfrm>
            <a:off x="2487515" y="472368"/>
            <a:ext cx="6517807"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dirty="0"/>
              <a:t> Russian Summer Olympics (Events, Athletes, Medals)</a:t>
            </a:r>
          </a:p>
        </p:txBody>
      </p:sp>
    </p:spTree>
    <p:extLst>
      <p:ext uri="{BB962C8B-B14F-4D97-AF65-F5344CB8AC3E}">
        <p14:creationId xmlns:p14="http://schemas.microsoft.com/office/powerpoint/2010/main" val="2082917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alpha val="38000"/>
          </a:schemeClr>
        </a:solidFill>
        <a:effectLst/>
      </p:bgPr>
    </p:bg>
    <p:spTree>
      <p:nvGrpSpPr>
        <p:cNvPr id="1" name=""/>
        <p:cNvGrpSpPr/>
        <p:nvPr/>
      </p:nvGrpSpPr>
      <p:grpSpPr>
        <a:xfrm>
          <a:off x="0" y="0"/>
          <a:ext cx="0" cy="0"/>
          <a:chOff x="0" y="0"/>
          <a:chExt cx="0" cy="0"/>
        </a:xfrm>
      </p:grpSpPr>
      <p:pic>
        <p:nvPicPr>
          <p:cNvPr id="5" name="Content Placeholder 4" descr="Chart, scatter chart&#10;&#10;Description automatically generated">
            <a:extLst>
              <a:ext uri="{FF2B5EF4-FFF2-40B4-BE49-F238E27FC236}">
                <a16:creationId xmlns:a16="http://schemas.microsoft.com/office/drawing/2014/main" id="{12D18A3C-D98B-4C90-A139-4BCBF0FFB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244" y="1436559"/>
            <a:ext cx="5628018" cy="3752012"/>
          </a:xfrm>
          <a:prstGeom prst="rect">
            <a:avLst/>
          </a:prstGeom>
        </p:spPr>
      </p:pic>
      <p:graphicFrame>
        <p:nvGraphicFramePr>
          <p:cNvPr id="2" name="Content Placeholder 1">
            <a:extLst>
              <a:ext uri="{FF2B5EF4-FFF2-40B4-BE49-F238E27FC236}">
                <a16:creationId xmlns:a16="http://schemas.microsoft.com/office/drawing/2014/main" id="{7E7D3F46-C5BC-4D44-B3C2-FEB5A104C9C8}"/>
              </a:ext>
            </a:extLst>
          </p:cNvPr>
          <p:cNvGraphicFramePr>
            <a:graphicFrameLocks noGrp="1"/>
          </p:cNvGraphicFramePr>
          <p:nvPr>
            <p:ph idx="1"/>
            <p:extLst>
              <p:ext uri="{D42A27DB-BD31-4B8C-83A1-F6EECF244321}">
                <p14:modId xmlns:p14="http://schemas.microsoft.com/office/powerpoint/2010/main" val="1073928681"/>
              </p:ext>
            </p:extLst>
          </p:nvPr>
        </p:nvGraphicFramePr>
        <p:xfrm>
          <a:off x="6991994" y="1524064"/>
          <a:ext cx="4282984" cy="35119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60A4AD94-B1A5-4702-803F-71E694986CA8}"/>
              </a:ext>
            </a:extLst>
          </p:cNvPr>
          <p:cNvSpPr txBox="1"/>
          <p:nvPr/>
        </p:nvSpPr>
        <p:spPr>
          <a:xfrm>
            <a:off x="2080152" y="429031"/>
            <a:ext cx="7618555"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r>
              <a:rPr lang="en-US" dirty="0"/>
              <a:t>Russian Summer Olympics: Medal Count vs. Number of Athletes</a:t>
            </a:r>
          </a:p>
        </p:txBody>
      </p:sp>
    </p:spTree>
    <p:extLst>
      <p:ext uri="{BB962C8B-B14F-4D97-AF65-F5344CB8AC3E}">
        <p14:creationId xmlns:p14="http://schemas.microsoft.com/office/powerpoint/2010/main" val="4240972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D3C3D0B-CC83-40CC-B2EF-FE2BD384E7A1}"/>
              </a:ext>
            </a:extLst>
          </p:cNvPr>
          <p:cNvPicPr>
            <a:picLocks noChangeAspect="1"/>
          </p:cNvPicPr>
          <p:nvPr/>
        </p:nvPicPr>
        <p:blipFill rotWithShape="1">
          <a:blip r:embed="rId2"/>
          <a:srcRect t="12124" r="1" b="13122"/>
          <a:stretch/>
        </p:blipFill>
        <p:spPr>
          <a:xfrm>
            <a:off x="109924" y="101122"/>
            <a:ext cx="12191435" cy="6857989"/>
          </a:xfrm>
          <a:prstGeom prst="rect">
            <a:avLst/>
          </a:prstGeom>
        </p:spPr>
      </p:pic>
      <p:sp>
        <p:nvSpPr>
          <p:cNvPr id="12" name="Rectangle 11">
            <a:extLst>
              <a:ext uri="{FF2B5EF4-FFF2-40B4-BE49-F238E27FC236}">
                <a16:creationId xmlns:a16="http://schemas.microsoft.com/office/drawing/2014/main" id="{0A3D475D-F146-44DA-80FB-3306B95B8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23925" y="-923925"/>
            <a:ext cx="6858000" cy="8705850"/>
          </a:xfrm>
          <a:prstGeom prst="rect">
            <a:avLst/>
          </a:prstGeom>
          <a:gradFill>
            <a:gsLst>
              <a:gs pos="100000">
                <a:srgbClr val="000000">
                  <a:alpha val="0"/>
                </a:srgbClr>
              </a:gs>
              <a:gs pos="31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0E6BF1-968D-403F-8825-8FC027A0C9C4}"/>
              </a:ext>
            </a:extLst>
          </p:cNvPr>
          <p:cNvSpPr>
            <a:spLocks noGrp="1"/>
          </p:cNvSpPr>
          <p:nvPr>
            <p:ph type="title"/>
          </p:nvPr>
        </p:nvSpPr>
        <p:spPr>
          <a:xfrm>
            <a:off x="762000" y="1523999"/>
            <a:ext cx="5334000" cy="3535018"/>
          </a:xfrm>
        </p:spPr>
        <p:txBody>
          <a:bodyPr vert="horz" lIns="91440" tIns="45720" rIns="91440" bIns="45720" rtlCol="0" anchor="ctr" anchorCtr="0">
            <a:normAutofit/>
          </a:bodyPr>
          <a:lstStyle/>
          <a:p>
            <a:br>
              <a:rPr lang="en-US" sz="6200" dirty="0">
                <a:solidFill>
                  <a:srgbClr val="FFFFFF"/>
                </a:solidFill>
              </a:rPr>
            </a:br>
            <a:br>
              <a:rPr lang="en-US" sz="6200" dirty="0">
                <a:solidFill>
                  <a:srgbClr val="FFFFFF"/>
                </a:solidFill>
              </a:rPr>
            </a:br>
            <a:r>
              <a:rPr lang="en-US" sz="6200" dirty="0">
                <a:solidFill>
                  <a:srgbClr val="FFFFFF"/>
                </a:solidFill>
              </a:rPr>
              <a:t>Elizabeth Labno</a:t>
            </a:r>
          </a:p>
        </p:txBody>
      </p:sp>
    </p:spTree>
    <p:extLst>
      <p:ext uri="{BB962C8B-B14F-4D97-AF65-F5344CB8AC3E}">
        <p14:creationId xmlns:p14="http://schemas.microsoft.com/office/powerpoint/2010/main" val="239172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426F-C0CA-43D2-930E-F5E459FB15C0}"/>
              </a:ext>
            </a:extLst>
          </p:cNvPr>
          <p:cNvSpPr>
            <a:spLocks noGrp="1"/>
          </p:cNvSpPr>
          <p:nvPr>
            <p:ph type="title"/>
          </p:nvPr>
        </p:nvSpPr>
        <p:spPr>
          <a:xfrm>
            <a:off x="761999" y="541868"/>
            <a:ext cx="10667999" cy="2245782"/>
          </a:xfrm>
        </p:spPr>
        <p:txBody>
          <a:bodyPr>
            <a:normAutofit fontScale="90000"/>
          </a:bodyPr>
          <a:lstStyle/>
          <a:p>
            <a:pPr algn="ctr"/>
            <a:r>
              <a:rPr lang="en-US" dirty="0"/>
              <a:t>Population vs Medal Counts in Soviet (USSR), Russian Federation, and Ex-Soviet States </a:t>
            </a:r>
            <a:br>
              <a:rPr lang="en-US" dirty="0"/>
            </a:br>
            <a:r>
              <a:rPr lang="en-US" sz="3600" dirty="0">
                <a:solidFill>
                  <a:schemeClr val="accent1">
                    <a:lumMod val="60000"/>
                    <a:lumOff val="40000"/>
                  </a:schemeClr>
                </a:solidFill>
              </a:rPr>
              <a:t>Deep Dive</a:t>
            </a:r>
          </a:p>
        </p:txBody>
      </p:sp>
      <p:graphicFrame>
        <p:nvGraphicFramePr>
          <p:cNvPr id="4" name="Content Placeholder 3">
            <a:extLst>
              <a:ext uri="{FF2B5EF4-FFF2-40B4-BE49-F238E27FC236}">
                <a16:creationId xmlns:a16="http://schemas.microsoft.com/office/drawing/2014/main" id="{BA6D0515-8189-4566-A1E6-2FF329E7DCDF}"/>
              </a:ext>
            </a:extLst>
          </p:cNvPr>
          <p:cNvGraphicFramePr>
            <a:graphicFrameLocks noGrp="1"/>
          </p:cNvGraphicFramePr>
          <p:nvPr>
            <p:ph idx="1"/>
            <p:extLst>
              <p:ext uri="{D42A27DB-BD31-4B8C-83A1-F6EECF244321}">
                <p14:modId xmlns:p14="http://schemas.microsoft.com/office/powerpoint/2010/main" val="2722825950"/>
              </p:ext>
            </p:extLst>
          </p:nvPr>
        </p:nvGraphicFramePr>
        <p:xfrm>
          <a:off x="762000" y="2370506"/>
          <a:ext cx="10668000" cy="3725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2577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alpha val="29000"/>
          </a:schemeClr>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340822D1-9EEA-4ECF-9360-D9AF87950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05643" y="2991643"/>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id="{DC292A62-7F34-4E30-BE04-48164A1DA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05643" y="2991644"/>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AD1F239-C3A1-4B96-A38B-CC47D8764B49}"/>
              </a:ext>
            </a:extLst>
          </p:cNvPr>
          <p:cNvSpPr>
            <a:spLocks noGrp="1"/>
          </p:cNvSpPr>
          <p:nvPr>
            <p:ph idx="1"/>
          </p:nvPr>
        </p:nvSpPr>
        <p:spPr>
          <a:xfrm>
            <a:off x="5334002" y="3047999"/>
            <a:ext cx="6095998" cy="3048001"/>
          </a:xfrm>
        </p:spPr>
        <p:txBody>
          <a:bodyPr>
            <a:normAutofit/>
          </a:bodyPr>
          <a:lstStyle/>
          <a:p>
            <a:pPr marL="0" indent="0">
              <a:buNone/>
            </a:pPr>
            <a:endParaRPr lang="en-US" dirty="0"/>
          </a:p>
          <a:p>
            <a:endParaRPr lang="en-US" dirty="0"/>
          </a:p>
          <a:p>
            <a:endParaRPr lang="en-US" dirty="0"/>
          </a:p>
          <a:p>
            <a:endParaRPr lang="en-US" dirty="0"/>
          </a:p>
          <a:p>
            <a:endParaRPr lang="en-US" dirty="0"/>
          </a:p>
        </p:txBody>
      </p:sp>
      <p:pic>
        <p:nvPicPr>
          <p:cNvPr id="8" name="Picture 7" descr="Chart, line chart&#10;&#10;Description automatically generated">
            <a:extLst>
              <a:ext uri="{FF2B5EF4-FFF2-40B4-BE49-F238E27FC236}">
                <a16:creationId xmlns:a16="http://schemas.microsoft.com/office/drawing/2014/main" id="{3596E5A4-BF11-4EB1-897A-A89301EAB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580" y="631883"/>
            <a:ext cx="6551120" cy="4951232"/>
          </a:xfrm>
          <a:prstGeom prst="rect">
            <a:avLst/>
          </a:prstGeom>
        </p:spPr>
      </p:pic>
      <p:sp>
        <p:nvSpPr>
          <p:cNvPr id="23" name="TextBox 22">
            <a:extLst>
              <a:ext uri="{FF2B5EF4-FFF2-40B4-BE49-F238E27FC236}">
                <a16:creationId xmlns:a16="http://schemas.microsoft.com/office/drawing/2014/main" id="{E016A2CA-E4A6-4BAD-BE62-D2954E175DD0}"/>
              </a:ext>
            </a:extLst>
          </p:cNvPr>
          <p:cNvSpPr txBox="1"/>
          <p:nvPr/>
        </p:nvSpPr>
        <p:spPr>
          <a:xfrm>
            <a:off x="299022" y="1087799"/>
            <a:ext cx="3327300" cy="1200329"/>
          </a:xfrm>
          <a:prstGeom prst="rect">
            <a:avLst/>
          </a:prstGeom>
          <a:noFill/>
        </p:spPr>
        <p:txBody>
          <a:bodyPr wrap="square" rtlCol="0">
            <a:spAutoFit/>
          </a:bodyPr>
          <a:lstStyle/>
          <a:p>
            <a:r>
              <a:rPr lang="en-US" b="1" dirty="0">
                <a:solidFill>
                  <a:schemeClr val="accent1">
                    <a:lumMod val="60000"/>
                    <a:lumOff val="40000"/>
                  </a:schemeClr>
                </a:solidFill>
              </a:rPr>
              <a:t>Question:</a:t>
            </a:r>
          </a:p>
          <a:p>
            <a:r>
              <a:rPr lang="en-US" dirty="0"/>
              <a:t>What was the total medal count for the Soviets leading up to 1991?</a:t>
            </a:r>
          </a:p>
        </p:txBody>
      </p:sp>
      <p:sp>
        <p:nvSpPr>
          <p:cNvPr id="25" name="TextBox 24">
            <a:extLst>
              <a:ext uri="{FF2B5EF4-FFF2-40B4-BE49-F238E27FC236}">
                <a16:creationId xmlns:a16="http://schemas.microsoft.com/office/drawing/2014/main" id="{21E1BA40-AB20-4582-8227-38482885FC06}"/>
              </a:ext>
            </a:extLst>
          </p:cNvPr>
          <p:cNvSpPr txBox="1"/>
          <p:nvPr/>
        </p:nvSpPr>
        <p:spPr>
          <a:xfrm>
            <a:off x="299022" y="2907879"/>
            <a:ext cx="3398263" cy="2862322"/>
          </a:xfrm>
          <a:prstGeom prst="rect">
            <a:avLst/>
          </a:prstGeom>
          <a:noFill/>
        </p:spPr>
        <p:txBody>
          <a:bodyPr wrap="square" rtlCol="0">
            <a:spAutoFit/>
          </a:bodyPr>
          <a:lstStyle/>
          <a:p>
            <a:r>
              <a:rPr lang="en-US" b="1" dirty="0">
                <a:solidFill>
                  <a:schemeClr val="accent1">
                    <a:lumMod val="60000"/>
                    <a:lumOff val="40000"/>
                  </a:schemeClr>
                </a:solidFill>
              </a:rPr>
              <a:t>Answer:</a:t>
            </a:r>
          </a:p>
          <a:p>
            <a:r>
              <a:rPr lang="en-US" dirty="0"/>
              <a:t>Soviet medal counts began to rise sharply in about 1970 only to crash in 1984 with the Olympic Boycott of athletes.  They rose again until 1988.</a:t>
            </a:r>
          </a:p>
          <a:p>
            <a:endParaRPr lang="en-US" dirty="0"/>
          </a:p>
          <a:p>
            <a:endParaRPr lang="en-US" dirty="0"/>
          </a:p>
          <a:p>
            <a:endParaRPr lang="en-US" dirty="0"/>
          </a:p>
        </p:txBody>
      </p:sp>
    </p:spTree>
    <p:extLst>
      <p:ext uri="{BB962C8B-B14F-4D97-AF65-F5344CB8AC3E}">
        <p14:creationId xmlns:p14="http://schemas.microsoft.com/office/powerpoint/2010/main" val="1964596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alpha val="3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D44BDD-4532-4E9F-BC8F-3CF300C192AE}"/>
              </a:ext>
            </a:extLst>
          </p:cNvPr>
          <p:cNvSpPr>
            <a:spLocks noGrp="1"/>
          </p:cNvSpPr>
          <p:nvPr>
            <p:ph type="title"/>
          </p:nvPr>
        </p:nvSpPr>
        <p:spPr>
          <a:xfrm>
            <a:off x="762000" y="762000"/>
            <a:ext cx="3810001" cy="2025649"/>
          </a:xfrm>
        </p:spPr>
        <p:txBody>
          <a:bodyPr anchor="b">
            <a:normAutofit fontScale="90000"/>
          </a:bodyPr>
          <a:lstStyle/>
          <a:p>
            <a:r>
              <a:rPr lang="en-US" sz="2000" b="1" dirty="0">
                <a:solidFill>
                  <a:schemeClr val="accent1">
                    <a:lumMod val="60000"/>
                    <a:lumOff val="40000"/>
                  </a:schemeClr>
                </a:solidFill>
                <a:latin typeface="+mn-lt"/>
              </a:rPr>
              <a:t>Question:</a:t>
            </a:r>
            <a:br>
              <a:rPr lang="en-US" sz="2000" dirty="0">
                <a:solidFill>
                  <a:schemeClr val="accent1">
                    <a:lumMod val="60000"/>
                    <a:lumOff val="40000"/>
                  </a:schemeClr>
                </a:solidFill>
              </a:rPr>
            </a:br>
            <a:r>
              <a:rPr lang="en-US" sz="2000" dirty="0">
                <a:latin typeface="+mn-lt"/>
              </a:rPr>
              <a:t>What was the total medal count/pattern for Post-Soviet Countries after 1991?</a:t>
            </a:r>
            <a:br>
              <a:rPr lang="en-US" dirty="0"/>
            </a:br>
            <a:endParaRPr lang="en-US" dirty="0"/>
          </a:p>
        </p:txBody>
      </p:sp>
      <p:pic>
        <p:nvPicPr>
          <p:cNvPr id="5" name="Content Placeholder 4" descr="Chart, line chart&#10;&#10;Description automatically generated">
            <a:extLst>
              <a:ext uri="{FF2B5EF4-FFF2-40B4-BE49-F238E27FC236}">
                <a16:creationId xmlns:a16="http://schemas.microsoft.com/office/drawing/2014/main" id="{83D1DB45-8D4B-40FE-A23E-74A123CD6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1125370"/>
            <a:ext cx="6096000" cy="4607259"/>
          </a:xfrm>
          <a:prstGeom prst="rect">
            <a:avLst/>
          </a:prstGeom>
        </p:spPr>
      </p:pic>
      <p:sp>
        <p:nvSpPr>
          <p:cNvPr id="9" name="Content Placeholder 8">
            <a:extLst>
              <a:ext uri="{FF2B5EF4-FFF2-40B4-BE49-F238E27FC236}">
                <a16:creationId xmlns:a16="http://schemas.microsoft.com/office/drawing/2014/main" id="{FB52C933-F576-4F3A-A21D-EEB72F9BB55F}"/>
              </a:ext>
            </a:extLst>
          </p:cNvPr>
          <p:cNvSpPr>
            <a:spLocks noGrp="1"/>
          </p:cNvSpPr>
          <p:nvPr>
            <p:ph idx="1"/>
          </p:nvPr>
        </p:nvSpPr>
        <p:spPr>
          <a:xfrm>
            <a:off x="762001" y="3047999"/>
            <a:ext cx="3810000" cy="3048001"/>
          </a:xfrm>
        </p:spPr>
        <p:txBody>
          <a:bodyPr>
            <a:normAutofit/>
          </a:bodyPr>
          <a:lstStyle/>
          <a:p>
            <a:pPr marL="0" indent="0">
              <a:buNone/>
            </a:pPr>
            <a:r>
              <a:rPr lang="en-US" sz="1800" b="1" dirty="0">
                <a:solidFill>
                  <a:schemeClr val="accent1">
                    <a:lumMod val="60000"/>
                    <a:lumOff val="40000"/>
                  </a:schemeClr>
                </a:solidFill>
              </a:rPr>
              <a:t>Answer: </a:t>
            </a:r>
          </a:p>
          <a:p>
            <a:pPr marL="0" indent="0">
              <a:buNone/>
            </a:pPr>
            <a:r>
              <a:rPr lang="en-US" sz="1800" dirty="0"/>
              <a:t>Post-Soviet Countries had volatile showings post 1991 with dips in performance in 1994, 1998, 2002, 2006, 2010</a:t>
            </a:r>
          </a:p>
          <a:p>
            <a:endParaRPr lang="en-US" dirty="0"/>
          </a:p>
        </p:txBody>
      </p:sp>
    </p:spTree>
    <p:extLst>
      <p:ext uri="{BB962C8B-B14F-4D97-AF65-F5344CB8AC3E}">
        <p14:creationId xmlns:p14="http://schemas.microsoft.com/office/powerpoint/2010/main" val="3080039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drawing, painting&#10;&#10;Description automatically generated">
            <a:extLst>
              <a:ext uri="{FF2B5EF4-FFF2-40B4-BE49-F238E27FC236}">
                <a16:creationId xmlns:a16="http://schemas.microsoft.com/office/drawing/2014/main" id="{C4FCB23B-043D-4A04-9218-9EE88F20755B}"/>
              </a:ext>
            </a:extLst>
          </p:cNvPr>
          <p:cNvPicPr>
            <a:picLocks noChangeAspect="1"/>
          </p:cNvPicPr>
          <p:nvPr/>
        </p:nvPicPr>
        <p:blipFill rotWithShape="1">
          <a:blip r:embed="rId3">
            <a:extLst>
              <a:ext uri="{28A0092B-C50C-407E-A947-70E740481C1C}">
                <a14:useLocalDpi xmlns:a14="http://schemas.microsoft.com/office/drawing/2010/main" val="0"/>
              </a:ext>
            </a:extLst>
          </a:blip>
          <a:srcRect r="9578"/>
          <a:stretch/>
        </p:blipFill>
        <p:spPr>
          <a:xfrm>
            <a:off x="1" y="2"/>
            <a:ext cx="6000749" cy="4048201"/>
          </a:xfrm>
          <a:custGeom>
            <a:avLst/>
            <a:gdLst/>
            <a:ahLst/>
            <a:cxnLst/>
            <a:rect l="l" t="t" r="r" b="b"/>
            <a:pathLst>
              <a:path w="6000749" h="4048201">
                <a:moveTo>
                  <a:pt x="0" y="0"/>
                </a:moveTo>
                <a:lnTo>
                  <a:pt x="6000749" y="0"/>
                </a:lnTo>
                <a:lnTo>
                  <a:pt x="6000749" y="4048201"/>
                </a:lnTo>
                <a:lnTo>
                  <a:pt x="5944247" y="4045387"/>
                </a:lnTo>
                <a:cubicBezTo>
                  <a:pt x="5912733" y="4040867"/>
                  <a:pt x="5883531" y="4032761"/>
                  <a:pt x="5860259" y="4018993"/>
                </a:cubicBezTo>
                <a:cubicBezTo>
                  <a:pt x="5845522" y="4010145"/>
                  <a:pt x="5815127" y="4009004"/>
                  <a:pt x="5790563" y="4005335"/>
                </a:cubicBezTo>
                <a:cubicBezTo>
                  <a:pt x="5770110" y="4002399"/>
                  <a:pt x="5748643" y="3999987"/>
                  <a:pt x="5726340" y="3999392"/>
                </a:cubicBezTo>
                <a:cubicBezTo>
                  <a:pt x="5702558" y="3998630"/>
                  <a:pt x="5676008" y="3996376"/>
                  <a:pt x="5653401" y="4001303"/>
                </a:cubicBezTo>
                <a:cubicBezTo>
                  <a:pt x="5584839" y="4015993"/>
                  <a:pt x="5528518" y="4014398"/>
                  <a:pt x="5475787" y="3994543"/>
                </a:cubicBezTo>
                <a:cubicBezTo>
                  <a:pt x="5448461" y="3984280"/>
                  <a:pt x="5408578" y="3972789"/>
                  <a:pt x="5376427" y="3977186"/>
                </a:cubicBezTo>
                <a:cubicBezTo>
                  <a:pt x="5298173" y="3987786"/>
                  <a:pt x="5231306" y="3983731"/>
                  <a:pt x="5158711" y="3977849"/>
                </a:cubicBezTo>
                <a:cubicBezTo>
                  <a:pt x="5111928" y="3974139"/>
                  <a:pt x="5059522" y="3974442"/>
                  <a:pt x="5009625" y="3971931"/>
                </a:cubicBezTo>
                <a:cubicBezTo>
                  <a:pt x="4951287" y="3968925"/>
                  <a:pt x="4888949" y="3973666"/>
                  <a:pt x="4849941" y="3947886"/>
                </a:cubicBezTo>
                <a:cubicBezTo>
                  <a:pt x="4845543" y="3945116"/>
                  <a:pt x="4833681" y="3946241"/>
                  <a:pt x="4827520" y="3943911"/>
                </a:cubicBezTo>
                <a:cubicBezTo>
                  <a:pt x="4807945" y="3936885"/>
                  <a:pt x="4783117" y="3931364"/>
                  <a:pt x="4771814" y="3921081"/>
                </a:cubicBezTo>
                <a:cubicBezTo>
                  <a:pt x="4739115" y="3891003"/>
                  <a:pt x="4712325" y="3858949"/>
                  <a:pt x="4682399" y="3827911"/>
                </a:cubicBezTo>
                <a:cubicBezTo>
                  <a:pt x="4675987" y="3821273"/>
                  <a:pt x="4669645" y="3812548"/>
                  <a:pt x="4657971" y="3809870"/>
                </a:cubicBezTo>
                <a:cubicBezTo>
                  <a:pt x="4590588" y="3794559"/>
                  <a:pt x="4522266" y="3780327"/>
                  <a:pt x="4453288" y="3766566"/>
                </a:cubicBezTo>
                <a:cubicBezTo>
                  <a:pt x="4425551" y="3761082"/>
                  <a:pt x="4404161" y="3769423"/>
                  <a:pt x="4382131" y="3783516"/>
                </a:cubicBezTo>
                <a:cubicBezTo>
                  <a:pt x="4360738" y="3796954"/>
                  <a:pt x="4334041" y="3811525"/>
                  <a:pt x="4305858" y="3818191"/>
                </a:cubicBezTo>
                <a:cubicBezTo>
                  <a:pt x="4249453" y="3831335"/>
                  <a:pt x="4190357" y="3840900"/>
                  <a:pt x="4132173" y="3849202"/>
                </a:cubicBezTo>
                <a:cubicBezTo>
                  <a:pt x="4110399" y="3852309"/>
                  <a:pt x="4086246" y="3848957"/>
                  <a:pt x="4065132" y="3846494"/>
                </a:cubicBezTo>
                <a:cubicBezTo>
                  <a:pt x="4025130" y="3841816"/>
                  <a:pt x="3987480" y="3833214"/>
                  <a:pt x="3946286" y="3830407"/>
                </a:cubicBezTo>
                <a:cubicBezTo>
                  <a:pt x="3898481" y="3827220"/>
                  <a:pt x="3868394" y="3815462"/>
                  <a:pt x="3850960" y="3792837"/>
                </a:cubicBezTo>
                <a:cubicBezTo>
                  <a:pt x="3825028" y="3759151"/>
                  <a:pt x="3772121" y="3740642"/>
                  <a:pt x="3710981" y="3728217"/>
                </a:cubicBezTo>
                <a:cubicBezTo>
                  <a:pt x="3633314" y="3712297"/>
                  <a:pt x="3545330" y="3726172"/>
                  <a:pt x="3460521" y="3731663"/>
                </a:cubicBezTo>
                <a:cubicBezTo>
                  <a:pt x="3428049" y="3733842"/>
                  <a:pt x="3394563" y="3736542"/>
                  <a:pt x="3364418" y="3734612"/>
                </a:cubicBezTo>
                <a:cubicBezTo>
                  <a:pt x="3250133" y="3727505"/>
                  <a:pt x="3136002" y="3721509"/>
                  <a:pt x="3013997" y="3739481"/>
                </a:cubicBezTo>
                <a:cubicBezTo>
                  <a:pt x="3004006" y="3740906"/>
                  <a:pt x="2993928" y="3741779"/>
                  <a:pt x="2983805" y="3742278"/>
                </a:cubicBezTo>
                <a:cubicBezTo>
                  <a:pt x="2895979" y="3747067"/>
                  <a:pt x="2805960" y="3756890"/>
                  <a:pt x="2738094" y="3725411"/>
                </a:cubicBezTo>
                <a:cubicBezTo>
                  <a:pt x="2725615" y="3719638"/>
                  <a:pt x="2699242" y="3721135"/>
                  <a:pt x="2678828" y="3721025"/>
                </a:cubicBezTo>
                <a:cubicBezTo>
                  <a:pt x="2643514" y="3721155"/>
                  <a:pt x="2618910" y="3714659"/>
                  <a:pt x="2603910" y="3698860"/>
                </a:cubicBezTo>
                <a:cubicBezTo>
                  <a:pt x="2578519" y="3671516"/>
                  <a:pt x="2549282" y="3645289"/>
                  <a:pt x="2525978" y="3617268"/>
                </a:cubicBezTo>
                <a:cubicBezTo>
                  <a:pt x="2509762" y="3598057"/>
                  <a:pt x="2483468" y="3589913"/>
                  <a:pt x="2444032" y="3586664"/>
                </a:cubicBezTo>
                <a:cubicBezTo>
                  <a:pt x="2421927" y="3584910"/>
                  <a:pt x="2401860" y="3577011"/>
                  <a:pt x="2385112" y="3569392"/>
                </a:cubicBezTo>
                <a:cubicBezTo>
                  <a:pt x="2364860" y="3560197"/>
                  <a:pt x="2352980" y="3545842"/>
                  <a:pt x="2331129" y="3538198"/>
                </a:cubicBezTo>
                <a:cubicBezTo>
                  <a:pt x="2277762" y="3518999"/>
                  <a:pt x="2258266" y="3492136"/>
                  <a:pt x="2269566" y="3453894"/>
                </a:cubicBezTo>
                <a:cubicBezTo>
                  <a:pt x="2279659" y="3419977"/>
                  <a:pt x="2235034" y="3382914"/>
                  <a:pt x="2183419" y="3383669"/>
                </a:cubicBezTo>
                <a:cubicBezTo>
                  <a:pt x="2126349" y="3384447"/>
                  <a:pt x="2085261" y="3372185"/>
                  <a:pt x="2042813" y="3358037"/>
                </a:cubicBezTo>
                <a:cubicBezTo>
                  <a:pt x="2019099" y="3350091"/>
                  <a:pt x="1986669" y="3344900"/>
                  <a:pt x="1956288" y="3346401"/>
                </a:cubicBezTo>
                <a:cubicBezTo>
                  <a:pt x="1840886" y="3351916"/>
                  <a:pt x="1735315" y="3380383"/>
                  <a:pt x="1630190" y="3417096"/>
                </a:cubicBezTo>
                <a:cubicBezTo>
                  <a:pt x="1561494" y="3441060"/>
                  <a:pt x="1483492" y="3455965"/>
                  <a:pt x="1408608" y="3472313"/>
                </a:cubicBezTo>
                <a:cubicBezTo>
                  <a:pt x="1385284" y="3477339"/>
                  <a:pt x="1354772" y="3477918"/>
                  <a:pt x="1333449" y="3473973"/>
                </a:cubicBezTo>
                <a:cubicBezTo>
                  <a:pt x="1258677" y="3460472"/>
                  <a:pt x="1184155" y="3446180"/>
                  <a:pt x="1113854" y="3428265"/>
                </a:cubicBezTo>
                <a:cubicBezTo>
                  <a:pt x="1048427" y="3411356"/>
                  <a:pt x="977291" y="3410553"/>
                  <a:pt x="902724" y="3424024"/>
                </a:cubicBezTo>
                <a:cubicBezTo>
                  <a:pt x="848399" y="3433852"/>
                  <a:pt x="798480" y="3436253"/>
                  <a:pt x="746075" y="3436555"/>
                </a:cubicBezTo>
                <a:cubicBezTo>
                  <a:pt x="702394" y="3436745"/>
                  <a:pt x="654694" y="3439396"/>
                  <a:pt x="611517" y="3448201"/>
                </a:cubicBezTo>
                <a:cubicBezTo>
                  <a:pt x="551003" y="3460611"/>
                  <a:pt x="499904" y="3462426"/>
                  <a:pt x="448281" y="3450343"/>
                </a:cubicBezTo>
                <a:cubicBezTo>
                  <a:pt x="420771" y="3443882"/>
                  <a:pt x="386449" y="3443304"/>
                  <a:pt x="354390" y="3440702"/>
                </a:cubicBezTo>
                <a:cubicBezTo>
                  <a:pt x="305001" y="3436609"/>
                  <a:pt x="254061" y="3434435"/>
                  <a:pt x="205560" y="3428894"/>
                </a:cubicBezTo>
                <a:cubicBezTo>
                  <a:pt x="153378" y="3423121"/>
                  <a:pt x="104769" y="3411741"/>
                  <a:pt x="51784" y="3407972"/>
                </a:cubicBezTo>
                <a:lnTo>
                  <a:pt x="0" y="3398392"/>
                </a:lnTo>
                <a:close/>
              </a:path>
            </a:pathLst>
          </a:custGeom>
        </p:spPr>
      </p:pic>
      <p:pic>
        <p:nvPicPr>
          <p:cNvPr id="11" name="Picture 10" descr="A picture containing person, outdoor, group, crowd&#10;&#10;Description automatically generated">
            <a:extLst>
              <a:ext uri="{FF2B5EF4-FFF2-40B4-BE49-F238E27FC236}">
                <a16:creationId xmlns:a16="http://schemas.microsoft.com/office/drawing/2014/main" id="{0B6E6F8A-9A4B-4CEE-8261-58D037D1A73F}"/>
              </a:ext>
            </a:extLst>
          </p:cNvPr>
          <p:cNvPicPr>
            <a:picLocks noChangeAspect="1"/>
          </p:cNvPicPr>
          <p:nvPr/>
        </p:nvPicPr>
        <p:blipFill rotWithShape="1">
          <a:blip r:embed="rId4">
            <a:extLst>
              <a:ext uri="{28A0092B-C50C-407E-A947-70E740481C1C}">
                <a14:useLocalDpi xmlns:a14="http://schemas.microsoft.com/office/drawing/2010/main" val="0"/>
              </a:ext>
            </a:extLst>
          </a:blip>
          <a:srcRect r="2667" b="-3"/>
          <a:stretch/>
        </p:blipFill>
        <p:spPr>
          <a:xfrm>
            <a:off x="6191250" y="10"/>
            <a:ext cx="6000750" cy="4038328"/>
          </a:xfrm>
          <a:custGeom>
            <a:avLst/>
            <a:gdLst/>
            <a:ahLst/>
            <a:cxnLst/>
            <a:rect l="l" t="t" r="r" b="b"/>
            <a:pathLst>
              <a:path w="6000750" h="4038338">
                <a:moveTo>
                  <a:pt x="0" y="0"/>
                </a:moveTo>
                <a:lnTo>
                  <a:pt x="6000750" y="0"/>
                </a:lnTo>
                <a:lnTo>
                  <a:pt x="6000750" y="3014035"/>
                </a:lnTo>
                <a:lnTo>
                  <a:pt x="5966830" y="3028116"/>
                </a:lnTo>
                <a:cubicBezTo>
                  <a:pt x="5952443" y="3034512"/>
                  <a:pt x="5934250" y="3039750"/>
                  <a:pt x="5924081" y="3047622"/>
                </a:cubicBezTo>
                <a:cubicBezTo>
                  <a:pt x="5872250" y="3087682"/>
                  <a:pt x="5801533" y="3089841"/>
                  <a:pt x="5731624" y="3095095"/>
                </a:cubicBezTo>
                <a:cubicBezTo>
                  <a:pt x="5719354" y="3095902"/>
                  <a:pt x="5704534" y="3096694"/>
                  <a:pt x="5694549" y="3100763"/>
                </a:cubicBezTo>
                <a:cubicBezTo>
                  <a:pt x="5649454" y="3119091"/>
                  <a:pt x="5609249" y="3120675"/>
                  <a:pt x="5566282" y="3110565"/>
                </a:cubicBezTo>
                <a:cubicBezTo>
                  <a:pt x="5528993" y="3101914"/>
                  <a:pt x="5487135" y="3099578"/>
                  <a:pt x="5447800" y="3122561"/>
                </a:cubicBezTo>
                <a:cubicBezTo>
                  <a:pt x="5360376" y="3173554"/>
                  <a:pt x="5261407" y="3189562"/>
                  <a:pt x="5153053" y="3180664"/>
                </a:cubicBezTo>
                <a:cubicBezTo>
                  <a:pt x="5075663" y="3174334"/>
                  <a:pt x="5001217" y="3180991"/>
                  <a:pt x="4924781" y="3209456"/>
                </a:cubicBezTo>
                <a:cubicBezTo>
                  <a:pt x="4895391" y="3220447"/>
                  <a:pt x="4855493" y="3221608"/>
                  <a:pt x="4820364" y="3228131"/>
                </a:cubicBezTo>
                <a:cubicBezTo>
                  <a:pt x="4800480" y="3231723"/>
                  <a:pt x="4778372" y="3235065"/>
                  <a:pt x="4761902" y="3242137"/>
                </a:cubicBezTo>
                <a:cubicBezTo>
                  <a:pt x="4717897" y="3260500"/>
                  <a:pt x="4677587" y="3281733"/>
                  <a:pt x="4633202" y="3299962"/>
                </a:cubicBezTo>
                <a:cubicBezTo>
                  <a:pt x="4611860" y="3308671"/>
                  <a:pt x="4585870" y="3315400"/>
                  <a:pt x="4560907" y="3319152"/>
                </a:cubicBezTo>
                <a:cubicBezTo>
                  <a:pt x="4487147" y="3330619"/>
                  <a:pt x="4413256" y="3341162"/>
                  <a:pt x="4339486" y="3349988"/>
                </a:cubicBezTo>
                <a:cubicBezTo>
                  <a:pt x="4217749" y="3364712"/>
                  <a:pt x="4094519" y="3381727"/>
                  <a:pt x="3999196" y="3339060"/>
                </a:cubicBezTo>
                <a:cubicBezTo>
                  <a:pt x="3991419" y="3335638"/>
                  <a:pt x="3975703" y="3335236"/>
                  <a:pt x="3963458" y="3336228"/>
                </a:cubicBezTo>
                <a:cubicBezTo>
                  <a:pt x="3906915" y="3340709"/>
                  <a:pt x="3849392" y="3348538"/>
                  <a:pt x="3793244" y="3350695"/>
                </a:cubicBezTo>
                <a:cubicBezTo>
                  <a:pt x="3748320" y="3352384"/>
                  <a:pt x="3711764" y="3359110"/>
                  <a:pt x="3680534" y="3380182"/>
                </a:cubicBezTo>
                <a:cubicBezTo>
                  <a:pt x="3639690" y="3407913"/>
                  <a:pt x="3587939" y="3428136"/>
                  <a:pt x="3528420" y="3429642"/>
                </a:cubicBezTo>
                <a:cubicBezTo>
                  <a:pt x="3468933" y="3431332"/>
                  <a:pt x="3432439" y="3451266"/>
                  <a:pt x="3391383" y="3472419"/>
                </a:cubicBezTo>
                <a:cubicBezTo>
                  <a:pt x="3361528" y="3487818"/>
                  <a:pt x="3327785" y="3506605"/>
                  <a:pt x="3292964" y="3512706"/>
                </a:cubicBezTo>
                <a:cubicBezTo>
                  <a:pt x="3214060" y="3526418"/>
                  <a:pt x="3151318" y="3574267"/>
                  <a:pt x="3062201" y="3564890"/>
                </a:cubicBezTo>
                <a:cubicBezTo>
                  <a:pt x="3056279" y="3564225"/>
                  <a:pt x="3046456" y="3569403"/>
                  <a:pt x="3038377" y="3571499"/>
                </a:cubicBezTo>
                <a:cubicBezTo>
                  <a:pt x="2973700" y="3587903"/>
                  <a:pt x="2910969" y="3589865"/>
                  <a:pt x="2859478" y="3573610"/>
                </a:cubicBezTo>
                <a:cubicBezTo>
                  <a:pt x="2791993" y="3552460"/>
                  <a:pt x="2721606" y="3559482"/>
                  <a:pt x="2645189" y="3580393"/>
                </a:cubicBezTo>
                <a:cubicBezTo>
                  <a:pt x="2620649" y="3587104"/>
                  <a:pt x="2595977" y="3592890"/>
                  <a:pt x="2571005" y="3599095"/>
                </a:cubicBezTo>
                <a:cubicBezTo>
                  <a:pt x="2537264" y="3607686"/>
                  <a:pt x="2503192" y="3616514"/>
                  <a:pt x="2469455" y="3625104"/>
                </a:cubicBezTo>
                <a:cubicBezTo>
                  <a:pt x="2436782" y="3633542"/>
                  <a:pt x="2400912" y="3645078"/>
                  <a:pt x="2372944" y="3632831"/>
                </a:cubicBezTo>
                <a:cubicBezTo>
                  <a:pt x="2348857" y="3622294"/>
                  <a:pt x="2333335" y="3625831"/>
                  <a:pt x="2314679" y="3640577"/>
                </a:cubicBezTo>
                <a:cubicBezTo>
                  <a:pt x="2249913" y="3692113"/>
                  <a:pt x="2167939" y="3730244"/>
                  <a:pt x="2058974" y="3747677"/>
                </a:cubicBezTo>
                <a:cubicBezTo>
                  <a:pt x="2036537" y="3751257"/>
                  <a:pt x="2014061" y="3757106"/>
                  <a:pt x="1992327" y="3763040"/>
                </a:cubicBezTo>
                <a:cubicBezTo>
                  <a:pt x="1978998" y="3766641"/>
                  <a:pt x="1962841" y="3770835"/>
                  <a:pt x="1955347" y="3777003"/>
                </a:cubicBezTo>
                <a:cubicBezTo>
                  <a:pt x="1896888" y="3824240"/>
                  <a:pt x="1821061" y="3862060"/>
                  <a:pt x="1737354" y="3895718"/>
                </a:cubicBezTo>
                <a:cubicBezTo>
                  <a:pt x="1707383" y="3907735"/>
                  <a:pt x="1675266" y="3920058"/>
                  <a:pt x="1642029" y="3927066"/>
                </a:cubicBezTo>
                <a:cubicBezTo>
                  <a:pt x="1607367" y="3934277"/>
                  <a:pt x="1570070" y="3935822"/>
                  <a:pt x="1534084" y="3938879"/>
                </a:cubicBezTo>
                <a:cubicBezTo>
                  <a:pt x="1512864" y="3940775"/>
                  <a:pt x="1488617" y="3944422"/>
                  <a:pt x="1471073" y="3941450"/>
                </a:cubicBezTo>
                <a:cubicBezTo>
                  <a:pt x="1415484" y="3932199"/>
                  <a:pt x="1361493" y="3921398"/>
                  <a:pt x="1309076" y="3908861"/>
                </a:cubicBezTo>
                <a:cubicBezTo>
                  <a:pt x="1264195" y="3898081"/>
                  <a:pt x="1255284" y="3896899"/>
                  <a:pt x="1221530" y="3923241"/>
                </a:cubicBezTo>
                <a:cubicBezTo>
                  <a:pt x="1186779" y="3950290"/>
                  <a:pt x="1141270" y="3968301"/>
                  <a:pt x="1089816" y="3980362"/>
                </a:cubicBezTo>
                <a:cubicBezTo>
                  <a:pt x="1008387" y="3999344"/>
                  <a:pt x="926086" y="4017317"/>
                  <a:pt x="843417" y="4032700"/>
                </a:cubicBezTo>
                <a:cubicBezTo>
                  <a:pt x="768546" y="4046592"/>
                  <a:pt x="730065" y="4034711"/>
                  <a:pt x="709553" y="3998175"/>
                </a:cubicBezTo>
                <a:cubicBezTo>
                  <a:pt x="697923" y="3977931"/>
                  <a:pt x="683529" y="3956192"/>
                  <a:pt x="637024" y="3956976"/>
                </a:cubicBezTo>
                <a:cubicBezTo>
                  <a:pt x="561096" y="3958367"/>
                  <a:pt x="483055" y="3965348"/>
                  <a:pt x="439818" y="3925257"/>
                </a:cubicBezTo>
                <a:cubicBezTo>
                  <a:pt x="420898" y="3938151"/>
                  <a:pt x="409248" y="3945856"/>
                  <a:pt x="397954" y="3953509"/>
                </a:cubicBezTo>
                <a:cubicBezTo>
                  <a:pt x="366752" y="3974766"/>
                  <a:pt x="298150" y="3991730"/>
                  <a:pt x="260774" y="3982524"/>
                </a:cubicBezTo>
                <a:cubicBezTo>
                  <a:pt x="205702" y="3969233"/>
                  <a:pt x="158421" y="3979944"/>
                  <a:pt x="110748" y="4003173"/>
                </a:cubicBezTo>
                <a:cubicBezTo>
                  <a:pt x="90816" y="4012815"/>
                  <a:pt x="69989" y="4020495"/>
                  <a:pt x="48615" y="4026612"/>
                </a:cubicBezTo>
                <a:lnTo>
                  <a:pt x="0" y="4037066"/>
                </a:lnTo>
                <a:close/>
              </a:path>
            </a:pathLst>
          </a:custGeom>
        </p:spPr>
      </p:pic>
      <p:sp>
        <p:nvSpPr>
          <p:cNvPr id="18" name="Freeform: Shape 17">
            <a:extLst>
              <a:ext uri="{FF2B5EF4-FFF2-40B4-BE49-F238E27FC236}">
                <a16:creationId xmlns:a16="http://schemas.microsoft.com/office/drawing/2014/main" id="{71811820-403F-4D93-B710-D7F182DECC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CE62E7F3-CD5F-4723-A576-218DC037A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5">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EDB852B-CBF8-4CD8-8FA8-1A71ABE643AF}"/>
              </a:ext>
            </a:extLst>
          </p:cNvPr>
          <p:cNvSpPr>
            <a:spLocks noGrp="1"/>
          </p:cNvSpPr>
          <p:nvPr>
            <p:ph idx="1"/>
          </p:nvPr>
        </p:nvSpPr>
        <p:spPr>
          <a:xfrm>
            <a:off x="156864" y="4572000"/>
            <a:ext cx="11273136" cy="2111920"/>
          </a:xfrm>
        </p:spPr>
        <p:txBody>
          <a:bodyPr>
            <a:normAutofit fontScale="77500" lnSpcReduction="20000"/>
          </a:bodyPr>
          <a:lstStyle/>
          <a:p>
            <a:r>
              <a:rPr lang="en-US" dirty="0">
                <a:latin typeface="Arial Nova" panose="020B0604020202020204" pitchFamily="34" charset="0"/>
              </a:rPr>
              <a:t>The </a:t>
            </a:r>
            <a:r>
              <a:rPr lang="en-US" dirty="0">
                <a:solidFill>
                  <a:srgbClr val="FF0000"/>
                </a:solidFill>
                <a:latin typeface="Arial Nova" panose="020B0604020202020204" pitchFamily="34" charset="0"/>
              </a:rPr>
              <a:t>Communist</a:t>
            </a:r>
            <a:r>
              <a:rPr lang="en-US" dirty="0">
                <a:latin typeface="Arial Nova" panose="020B0604020202020204" pitchFamily="34" charset="0"/>
              </a:rPr>
              <a:t> Party lead by Lenin and then by Stalin and others would hold power until the collapse of the Soviet State in 1991. The USSR broke into the Russian Federation and 15 Post-Soviet States.</a:t>
            </a:r>
          </a:p>
          <a:p>
            <a:r>
              <a:rPr lang="en-US" dirty="0">
                <a:latin typeface="Arial Nova" panose="020B0604020202020204" pitchFamily="34" charset="0"/>
              </a:rPr>
              <a:t>The People of the Soviet Union would endure famine, The GULAG system, The Great Purge, WWII, and the Cold War.</a:t>
            </a:r>
          </a:p>
          <a:p>
            <a:r>
              <a:rPr lang="en-US" dirty="0">
                <a:solidFill>
                  <a:srgbClr val="FF0000"/>
                </a:solidFill>
                <a:latin typeface="Arial Nova" panose="020B0604020202020204" pitchFamily="34" charset="0"/>
              </a:rPr>
              <a:t>61 million Russians were killed in total by The Soviet Gulag State and 11 million Russian Soldiers died in WW2</a:t>
            </a:r>
          </a:p>
          <a:p>
            <a:pPr marL="0" indent="0">
              <a:buNone/>
            </a:pPr>
            <a:endParaRPr lang="en-US" dirty="0">
              <a:latin typeface="Arial Narrow" panose="020B0606020202030204" pitchFamily="34" charset="0"/>
            </a:endParaRPr>
          </a:p>
        </p:txBody>
      </p:sp>
    </p:spTree>
    <p:custDataLst>
      <p:tags r:id="rId1"/>
    </p:custDataLst>
    <p:extLst>
      <p:ext uri="{BB962C8B-B14F-4D97-AF65-F5344CB8AC3E}">
        <p14:creationId xmlns:p14="http://schemas.microsoft.com/office/powerpoint/2010/main" val="10701790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alpha val="3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D44BDD-4532-4E9F-BC8F-3CF300C192AE}"/>
              </a:ext>
            </a:extLst>
          </p:cNvPr>
          <p:cNvSpPr>
            <a:spLocks noGrp="1"/>
          </p:cNvSpPr>
          <p:nvPr>
            <p:ph type="title"/>
          </p:nvPr>
        </p:nvSpPr>
        <p:spPr>
          <a:xfrm>
            <a:off x="762000" y="762000"/>
            <a:ext cx="3810001" cy="2025649"/>
          </a:xfrm>
        </p:spPr>
        <p:txBody>
          <a:bodyPr anchor="b">
            <a:normAutofit/>
          </a:bodyPr>
          <a:lstStyle/>
          <a:p>
            <a:r>
              <a:rPr lang="en-US" sz="2000" b="1" dirty="0">
                <a:solidFill>
                  <a:schemeClr val="accent1">
                    <a:lumMod val="60000"/>
                    <a:lumOff val="40000"/>
                  </a:schemeClr>
                </a:solidFill>
                <a:latin typeface="+mn-lt"/>
              </a:rPr>
              <a:t>Question:</a:t>
            </a:r>
            <a:br>
              <a:rPr lang="en-US" sz="2000" dirty="0">
                <a:solidFill>
                  <a:schemeClr val="accent1">
                    <a:lumMod val="60000"/>
                    <a:lumOff val="40000"/>
                  </a:schemeClr>
                </a:solidFill>
                <a:latin typeface="+mn-lt"/>
              </a:rPr>
            </a:br>
            <a:r>
              <a:rPr lang="en-US" sz="1800" dirty="0">
                <a:latin typeface="+mn-lt"/>
              </a:rPr>
              <a:t>What was the total medal count/pattern for Russian Federation after 1991?</a:t>
            </a:r>
            <a:br>
              <a:rPr lang="en-US" dirty="0"/>
            </a:br>
            <a:endParaRPr lang="en-US" dirty="0"/>
          </a:p>
        </p:txBody>
      </p:sp>
      <p:sp>
        <p:nvSpPr>
          <p:cNvPr id="9" name="Content Placeholder 8">
            <a:extLst>
              <a:ext uri="{FF2B5EF4-FFF2-40B4-BE49-F238E27FC236}">
                <a16:creationId xmlns:a16="http://schemas.microsoft.com/office/drawing/2014/main" id="{FB52C933-F576-4F3A-A21D-EEB72F9BB55F}"/>
              </a:ext>
            </a:extLst>
          </p:cNvPr>
          <p:cNvSpPr>
            <a:spLocks noGrp="1"/>
          </p:cNvSpPr>
          <p:nvPr>
            <p:ph idx="1"/>
          </p:nvPr>
        </p:nvSpPr>
        <p:spPr>
          <a:xfrm>
            <a:off x="762001" y="3047999"/>
            <a:ext cx="3810000" cy="3048001"/>
          </a:xfrm>
        </p:spPr>
        <p:txBody>
          <a:bodyPr>
            <a:normAutofit/>
          </a:bodyPr>
          <a:lstStyle/>
          <a:p>
            <a:pPr marL="0" indent="0">
              <a:buNone/>
            </a:pPr>
            <a:r>
              <a:rPr lang="en-US" sz="2200" b="1" dirty="0">
                <a:solidFill>
                  <a:schemeClr val="accent1">
                    <a:lumMod val="60000"/>
                    <a:lumOff val="40000"/>
                  </a:schemeClr>
                </a:solidFill>
              </a:rPr>
              <a:t>Answer:</a:t>
            </a:r>
            <a:r>
              <a:rPr lang="en-US" sz="2200" b="1" dirty="0"/>
              <a:t> </a:t>
            </a:r>
          </a:p>
          <a:p>
            <a:pPr marL="0" indent="0">
              <a:buNone/>
            </a:pPr>
            <a:r>
              <a:rPr lang="en-US" sz="1800" dirty="0"/>
              <a:t>Russian Federation had volatile showings post 1991 with dips in performance in 1994, 1998, 2002, 2006, 2010. </a:t>
            </a:r>
            <a:r>
              <a:rPr lang="en-US" sz="1800" dirty="0">
                <a:solidFill>
                  <a:schemeClr val="accent1">
                    <a:lumMod val="60000"/>
                    <a:lumOff val="40000"/>
                  </a:schemeClr>
                </a:solidFill>
              </a:rPr>
              <a:t> </a:t>
            </a:r>
          </a:p>
          <a:p>
            <a:endParaRPr lang="en-US" dirty="0"/>
          </a:p>
        </p:txBody>
      </p:sp>
      <p:pic>
        <p:nvPicPr>
          <p:cNvPr id="4" name="Picture 3" descr="Chart, line chart&#10;&#10;Description automatically generated">
            <a:extLst>
              <a:ext uri="{FF2B5EF4-FFF2-40B4-BE49-F238E27FC236}">
                <a16:creationId xmlns:a16="http://schemas.microsoft.com/office/drawing/2014/main" id="{8B2BF632-FE66-4D8E-8754-C143A0FAD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672" y="575897"/>
            <a:ext cx="7303810" cy="5520103"/>
          </a:xfrm>
          <a:prstGeom prst="rect">
            <a:avLst/>
          </a:prstGeom>
        </p:spPr>
      </p:pic>
    </p:spTree>
    <p:extLst>
      <p:ext uri="{BB962C8B-B14F-4D97-AF65-F5344CB8AC3E}">
        <p14:creationId xmlns:p14="http://schemas.microsoft.com/office/powerpoint/2010/main" val="4029214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alpha val="3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D44BDD-4532-4E9F-BC8F-3CF300C192AE}"/>
              </a:ext>
            </a:extLst>
          </p:cNvPr>
          <p:cNvSpPr>
            <a:spLocks noGrp="1"/>
          </p:cNvSpPr>
          <p:nvPr>
            <p:ph type="title"/>
          </p:nvPr>
        </p:nvSpPr>
        <p:spPr>
          <a:xfrm>
            <a:off x="762000" y="762000"/>
            <a:ext cx="3810001" cy="2025649"/>
          </a:xfrm>
        </p:spPr>
        <p:txBody>
          <a:bodyPr anchor="b">
            <a:normAutofit/>
          </a:bodyPr>
          <a:lstStyle/>
          <a:p>
            <a:r>
              <a:rPr lang="en-US" sz="1800" b="1" dirty="0">
                <a:solidFill>
                  <a:schemeClr val="accent1">
                    <a:lumMod val="60000"/>
                    <a:lumOff val="40000"/>
                  </a:schemeClr>
                </a:solidFill>
              </a:rPr>
              <a:t>Question:</a:t>
            </a:r>
            <a:br>
              <a:rPr lang="en-US" sz="1800" dirty="0">
                <a:solidFill>
                  <a:schemeClr val="accent1">
                    <a:lumMod val="60000"/>
                    <a:lumOff val="40000"/>
                  </a:schemeClr>
                </a:solidFill>
              </a:rPr>
            </a:br>
            <a:r>
              <a:rPr lang="en-US" sz="1800" dirty="0"/>
              <a:t>How do medal counts for the three populations compare?</a:t>
            </a:r>
            <a:br>
              <a:rPr lang="en-US" dirty="0"/>
            </a:br>
            <a:endParaRPr lang="en-US" dirty="0"/>
          </a:p>
        </p:txBody>
      </p:sp>
      <p:sp>
        <p:nvSpPr>
          <p:cNvPr id="9" name="Content Placeholder 8">
            <a:extLst>
              <a:ext uri="{FF2B5EF4-FFF2-40B4-BE49-F238E27FC236}">
                <a16:creationId xmlns:a16="http://schemas.microsoft.com/office/drawing/2014/main" id="{FB52C933-F576-4F3A-A21D-EEB72F9BB55F}"/>
              </a:ext>
            </a:extLst>
          </p:cNvPr>
          <p:cNvSpPr>
            <a:spLocks noGrp="1"/>
          </p:cNvSpPr>
          <p:nvPr>
            <p:ph idx="1"/>
          </p:nvPr>
        </p:nvSpPr>
        <p:spPr>
          <a:xfrm>
            <a:off x="762001" y="3047999"/>
            <a:ext cx="3810000" cy="3048001"/>
          </a:xfrm>
        </p:spPr>
        <p:txBody>
          <a:bodyPr>
            <a:normAutofit/>
          </a:bodyPr>
          <a:lstStyle/>
          <a:p>
            <a:pPr marL="0" indent="0">
              <a:buNone/>
            </a:pPr>
            <a:r>
              <a:rPr lang="en-US" sz="1800" b="1" dirty="0">
                <a:solidFill>
                  <a:schemeClr val="accent1">
                    <a:lumMod val="60000"/>
                    <a:lumOff val="40000"/>
                  </a:schemeClr>
                </a:solidFill>
              </a:rPr>
              <a:t>Answer: </a:t>
            </a:r>
          </a:p>
          <a:p>
            <a:pPr marL="0" indent="0">
              <a:buNone/>
            </a:pPr>
            <a:r>
              <a:rPr lang="en-US" sz="1800" dirty="0"/>
              <a:t>USSR medal counts peaked in 1980.  Post 1991 the Russian Federation and Post-Soviet states maintain similar win patterns with the Russian Federation in the lead with consistently  higher rates of medal wins.</a:t>
            </a:r>
          </a:p>
        </p:txBody>
      </p:sp>
      <p:pic>
        <p:nvPicPr>
          <p:cNvPr id="4" name="Picture 3" descr="Chart, line chart&#10;&#10;Description automatically generated">
            <a:extLst>
              <a:ext uri="{FF2B5EF4-FFF2-40B4-BE49-F238E27FC236}">
                <a16:creationId xmlns:a16="http://schemas.microsoft.com/office/drawing/2014/main" id="{CB0AE0D7-8F08-4F33-BF27-9B0F0BF42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5313" y="762000"/>
            <a:ext cx="7469011" cy="5166798"/>
          </a:xfrm>
          <a:prstGeom prst="rect">
            <a:avLst/>
          </a:prstGeom>
        </p:spPr>
      </p:pic>
    </p:spTree>
    <p:extLst>
      <p:ext uri="{BB962C8B-B14F-4D97-AF65-F5344CB8AC3E}">
        <p14:creationId xmlns:p14="http://schemas.microsoft.com/office/powerpoint/2010/main" val="1392755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alpha val="3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D44BDD-4532-4E9F-BC8F-3CF300C192AE}"/>
              </a:ext>
            </a:extLst>
          </p:cNvPr>
          <p:cNvSpPr>
            <a:spLocks noGrp="1"/>
          </p:cNvSpPr>
          <p:nvPr>
            <p:ph type="title"/>
          </p:nvPr>
        </p:nvSpPr>
        <p:spPr>
          <a:xfrm>
            <a:off x="626368" y="1234367"/>
            <a:ext cx="3810001" cy="2285999"/>
          </a:xfrm>
        </p:spPr>
        <p:txBody>
          <a:bodyPr anchor="b">
            <a:normAutofit fontScale="90000"/>
          </a:bodyPr>
          <a:lstStyle/>
          <a:p>
            <a:br>
              <a:rPr lang="en-US" sz="2000" dirty="0">
                <a:solidFill>
                  <a:schemeClr val="accent1">
                    <a:lumMod val="60000"/>
                    <a:lumOff val="40000"/>
                  </a:schemeClr>
                </a:solidFill>
              </a:rPr>
            </a:br>
            <a:br>
              <a:rPr lang="en-US" sz="2000" dirty="0">
                <a:solidFill>
                  <a:schemeClr val="accent1">
                    <a:lumMod val="60000"/>
                    <a:lumOff val="40000"/>
                  </a:schemeClr>
                </a:solidFill>
              </a:rPr>
            </a:br>
            <a:br>
              <a:rPr lang="en-US" sz="2000" dirty="0">
                <a:solidFill>
                  <a:schemeClr val="accent1">
                    <a:lumMod val="60000"/>
                    <a:lumOff val="40000"/>
                  </a:schemeClr>
                </a:solidFill>
              </a:rPr>
            </a:br>
            <a:br>
              <a:rPr lang="en-US" sz="2000" dirty="0">
                <a:solidFill>
                  <a:schemeClr val="accent1">
                    <a:lumMod val="60000"/>
                    <a:lumOff val="40000"/>
                  </a:schemeClr>
                </a:solidFill>
              </a:rPr>
            </a:br>
            <a:br>
              <a:rPr lang="en-US" sz="2000" dirty="0">
                <a:solidFill>
                  <a:schemeClr val="accent1">
                    <a:lumMod val="60000"/>
                    <a:lumOff val="40000"/>
                  </a:schemeClr>
                </a:solidFill>
              </a:rPr>
            </a:br>
            <a:br>
              <a:rPr lang="en-US" sz="2000" dirty="0">
                <a:solidFill>
                  <a:schemeClr val="accent1">
                    <a:lumMod val="60000"/>
                    <a:lumOff val="40000"/>
                  </a:schemeClr>
                </a:solidFill>
              </a:rPr>
            </a:br>
            <a:r>
              <a:rPr lang="en-US" sz="2000" dirty="0">
                <a:solidFill>
                  <a:schemeClr val="accent1">
                    <a:lumMod val="60000"/>
                    <a:lumOff val="40000"/>
                  </a:schemeClr>
                </a:solidFill>
              </a:rPr>
              <a:t>Question:</a:t>
            </a:r>
            <a:br>
              <a:rPr lang="en-US" sz="2000" dirty="0">
                <a:solidFill>
                  <a:schemeClr val="accent1">
                    <a:lumMod val="60000"/>
                    <a:lumOff val="40000"/>
                  </a:schemeClr>
                </a:solidFill>
              </a:rPr>
            </a:br>
            <a:br>
              <a:rPr lang="en-US" sz="2000" dirty="0">
                <a:solidFill>
                  <a:schemeClr val="accent1">
                    <a:lumMod val="60000"/>
                    <a:lumOff val="40000"/>
                  </a:schemeClr>
                </a:solidFill>
              </a:rPr>
            </a:br>
            <a:r>
              <a:rPr lang="en-US" sz="2000" dirty="0"/>
              <a:t>What was the total population of the USSR from 1952-1988 compared to the population of the Russian Federation and the Post Soviet Countries</a:t>
            </a:r>
            <a:br>
              <a:rPr lang="en-US" dirty="0"/>
            </a:br>
            <a:endParaRPr lang="en-US" dirty="0"/>
          </a:p>
        </p:txBody>
      </p:sp>
      <p:sp>
        <p:nvSpPr>
          <p:cNvPr id="9" name="Content Placeholder 8">
            <a:extLst>
              <a:ext uri="{FF2B5EF4-FFF2-40B4-BE49-F238E27FC236}">
                <a16:creationId xmlns:a16="http://schemas.microsoft.com/office/drawing/2014/main" id="{FB52C933-F576-4F3A-A21D-EEB72F9BB55F}"/>
              </a:ext>
            </a:extLst>
          </p:cNvPr>
          <p:cNvSpPr>
            <a:spLocks noGrp="1"/>
          </p:cNvSpPr>
          <p:nvPr>
            <p:ph idx="1"/>
          </p:nvPr>
        </p:nvSpPr>
        <p:spPr>
          <a:xfrm>
            <a:off x="626369" y="3581038"/>
            <a:ext cx="3810000" cy="3048001"/>
          </a:xfrm>
        </p:spPr>
        <p:txBody>
          <a:bodyPr>
            <a:normAutofit/>
          </a:bodyPr>
          <a:lstStyle/>
          <a:p>
            <a:pPr marL="0" indent="0">
              <a:buNone/>
            </a:pPr>
            <a:r>
              <a:rPr lang="en-US" sz="2000" dirty="0">
                <a:solidFill>
                  <a:schemeClr val="accent1">
                    <a:lumMod val="60000"/>
                    <a:lumOff val="40000"/>
                  </a:schemeClr>
                </a:solidFill>
                <a:latin typeface="+mj-lt"/>
              </a:rPr>
              <a:t>Answer: </a:t>
            </a:r>
          </a:p>
          <a:p>
            <a:pPr marL="0" indent="0">
              <a:buNone/>
            </a:pPr>
            <a:r>
              <a:rPr lang="en-US" sz="1800" dirty="0">
                <a:latin typeface="+mj-lt"/>
              </a:rPr>
              <a:t>Population of USSR roughly halved in 1991 with a nearly even split between the Russian Federation and Post Soviet Countries.</a:t>
            </a:r>
          </a:p>
        </p:txBody>
      </p:sp>
      <p:pic>
        <p:nvPicPr>
          <p:cNvPr id="4" name="Picture 3" descr="Text&#10;&#10;Description automatically generated">
            <a:extLst>
              <a:ext uri="{FF2B5EF4-FFF2-40B4-BE49-F238E27FC236}">
                <a16:creationId xmlns:a16="http://schemas.microsoft.com/office/drawing/2014/main" id="{989A84C4-EFB2-4C11-AE70-65835191C2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2736" y="1181332"/>
            <a:ext cx="6455437" cy="4162058"/>
          </a:xfrm>
          <a:prstGeom prst="rect">
            <a:avLst/>
          </a:prstGeom>
        </p:spPr>
      </p:pic>
    </p:spTree>
    <p:extLst>
      <p:ext uri="{BB962C8B-B14F-4D97-AF65-F5344CB8AC3E}">
        <p14:creationId xmlns:p14="http://schemas.microsoft.com/office/powerpoint/2010/main" val="15335294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alpha val="55000"/>
          </a:schemeClr>
        </a:solidFill>
        <a:effectLst/>
      </p:bgPr>
    </p:bg>
    <p:spTree>
      <p:nvGrpSpPr>
        <p:cNvPr id="1" name=""/>
        <p:cNvGrpSpPr/>
        <p:nvPr/>
      </p:nvGrpSpPr>
      <p:grpSpPr>
        <a:xfrm>
          <a:off x="0" y="0"/>
          <a:ext cx="0" cy="0"/>
          <a:chOff x="0" y="0"/>
          <a:chExt cx="0" cy="0"/>
        </a:xfrm>
      </p:grpSpPr>
      <p:pic>
        <p:nvPicPr>
          <p:cNvPr id="13" name="Picture 12" descr="Text&#10;&#10;Description automatically generated">
            <a:extLst>
              <a:ext uri="{FF2B5EF4-FFF2-40B4-BE49-F238E27FC236}">
                <a16:creationId xmlns:a16="http://schemas.microsoft.com/office/drawing/2014/main" id="{BA15CC60-9B6C-486D-B0DB-BBF2D1FD1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9397" y="1240271"/>
            <a:ext cx="6040565" cy="3894575"/>
          </a:xfrm>
          <a:prstGeom prst="rect">
            <a:avLst/>
          </a:prstGeom>
        </p:spPr>
      </p:pic>
      <p:pic>
        <p:nvPicPr>
          <p:cNvPr id="8" name="Picture 7">
            <a:extLst>
              <a:ext uri="{FF2B5EF4-FFF2-40B4-BE49-F238E27FC236}">
                <a16:creationId xmlns:a16="http://schemas.microsoft.com/office/drawing/2014/main" id="{A67C4C42-62BD-4532-B875-A60DB0B59070}"/>
              </a:ext>
            </a:extLst>
          </p:cNvPr>
          <p:cNvPicPr>
            <a:picLocks noChangeAspect="1"/>
          </p:cNvPicPr>
          <p:nvPr/>
        </p:nvPicPr>
        <p:blipFill>
          <a:blip r:embed="rId3"/>
          <a:stretch>
            <a:fillRect/>
          </a:stretch>
        </p:blipFill>
        <p:spPr>
          <a:xfrm>
            <a:off x="67084" y="1274896"/>
            <a:ext cx="5493234" cy="3802663"/>
          </a:xfrm>
          <a:prstGeom prst="rect">
            <a:avLst/>
          </a:prstGeom>
        </p:spPr>
      </p:pic>
      <p:graphicFrame>
        <p:nvGraphicFramePr>
          <p:cNvPr id="17" name="Diagram 16">
            <a:extLst>
              <a:ext uri="{FF2B5EF4-FFF2-40B4-BE49-F238E27FC236}">
                <a16:creationId xmlns:a16="http://schemas.microsoft.com/office/drawing/2014/main" id="{98FB78DD-5F1F-4045-86C5-916F4AA50F69}"/>
              </a:ext>
            </a:extLst>
          </p:cNvPr>
          <p:cNvGraphicFramePr/>
          <p:nvPr>
            <p:extLst>
              <p:ext uri="{D42A27DB-BD31-4B8C-83A1-F6EECF244321}">
                <p14:modId xmlns:p14="http://schemas.microsoft.com/office/powerpoint/2010/main" val="4285621474"/>
              </p:ext>
            </p:extLst>
          </p:nvPr>
        </p:nvGraphicFramePr>
        <p:xfrm>
          <a:off x="3003220" y="499618"/>
          <a:ext cx="4840686" cy="3693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TextBox 14">
            <a:extLst>
              <a:ext uri="{FF2B5EF4-FFF2-40B4-BE49-F238E27FC236}">
                <a16:creationId xmlns:a16="http://schemas.microsoft.com/office/drawing/2014/main" id="{6BA6534E-F4F0-4E62-B829-01BC6D910FD1}"/>
              </a:ext>
            </a:extLst>
          </p:cNvPr>
          <p:cNvSpPr txBox="1"/>
          <p:nvPr/>
        </p:nvSpPr>
        <p:spPr>
          <a:xfrm>
            <a:off x="1360766" y="5577407"/>
            <a:ext cx="8272936" cy="92333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dirty="0"/>
              <a:t>Based on a side-by-side comparison population and medal wins split between the Russian Federation and Post Soviet Countries. Wins and Population have a similar pattern.  </a:t>
            </a:r>
          </a:p>
        </p:txBody>
      </p:sp>
    </p:spTree>
    <p:extLst>
      <p:ext uri="{BB962C8B-B14F-4D97-AF65-F5344CB8AC3E}">
        <p14:creationId xmlns:p14="http://schemas.microsoft.com/office/powerpoint/2010/main" val="4040398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9BCF1-073C-4F50-A689-89733574F979}"/>
              </a:ext>
            </a:extLst>
          </p:cNvPr>
          <p:cNvSpPr>
            <a:spLocks noGrp="1"/>
          </p:cNvSpPr>
          <p:nvPr>
            <p:ph type="title"/>
          </p:nvPr>
        </p:nvSpPr>
        <p:spPr/>
        <p:txBody>
          <a:bodyPr>
            <a:normAutofit fontScale="90000"/>
          </a:bodyPr>
          <a:lstStyle/>
          <a:p>
            <a:r>
              <a:rPr lang="en-US" dirty="0"/>
              <a:t>Potential areas of further investigation</a:t>
            </a:r>
            <a:br>
              <a:rPr lang="en-US" dirty="0"/>
            </a:br>
            <a:endParaRPr lang="en-US" dirty="0"/>
          </a:p>
        </p:txBody>
      </p:sp>
      <p:graphicFrame>
        <p:nvGraphicFramePr>
          <p:cNvPr id="4" name="Content Placeholder 3">
            <a:extLst>
              <a:ext uri="{FF2B5EF4-FFF2-40B4-BE49-F238E27FC236}">
                <a16:creationId xmlns:a16="http://schemas.microsoft.com/office/drawing/2014/main" id="{2ED3AE8D-B1DC-45C6-A147-558CDB29CBB2}"/>
              </a:ext>
            </a:extLst>
          </p:cNvPr>
          <p:cNvGraphicFramePr>
            <a:graphicFrameLocks noGrp="1"/>
          </p:cNvGraphicFramePr>
          <p:nvPr>
            <p:ph idx="1"/>
            <p:extLst>
              <p:ext uri="{D42A27DB-BD31-4B8C-83A1-F6EECF244321}">
                <p14:modId xmlns:p14="http://schemas.microsoft.com/office/powerpoint/2010/main" val="3337223984"/>
              </p:ext>
            </p:extLst>
          </p:nvPr>
        </p:nvGraphicFramePr>
        <p:xfrm>
          <a:off x="762000" y="2341477"/>
          <a:ext cx="10668000" cy="3754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68647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9E016-F1AF-4B4E-876D-08E0FCACCDAA}"/>
              </a:ext>
            </a:extLst>
          </p:cNvPr>
          <p:cNvSpPr>
            <a:spLocks noGrp="1"/>
          </p:cNvSpPr>
          <p:nvPr>
            <p:ph type="title"/>
          </p:nvPr>
        </p:nvSpPr>
        <p:spPr>
          <a:xfrm>
            <a:off x="651565" y="406400"/>
            <a:ext cx="9144000" cy="1263649"/>
          </a:xfrm>
        </p:spPr>
        <p:txBody>
          <a:bodyPr/>
          <a:lstStyle/>
          <a:p>
            <a:r>
              <a:rPr lang="en-US" dirty="0"/>
              <a:t>Sources</a:t>
            </a:r>
          </a:p>
        </p:txBody>
      </p:sp>
      <p:sp>
        <p:nvSpPr>
          <p:cNvPr id="3" name="Content Placeholder 2">
            <a:extLst>
              <a:ext uri="{FF2B5EF4-FFF2-40B4-BE49-F238E27FC236}">
                <a16:creationId xmlns:a16="http://schemas.microsoft.com/office/drawing/2014/main" id="{6AD6BAB0-14CE-44A0-8ABA-2A17DA87DFBC}"/>
              </a:ext>
            </a:extLst>
          </p:cNvPr>
          <p:cNvSpPr>
            <a:spLocks noGrp="1"/>
          </p:cNvSpPr>
          <p:nvPr>
            <p:ph idx="1"/>
          </p:nvPr>
        </p:nvSpPr>
        <p:spPr>
          <a:xfrm>
            <a:off x="651565" y="1308472"/>
            <a:ext cx="10668000" cy="4200015"/>
          </a:xfrm>
        </p:spPr>
        <p:txBody>
          <a:bodyPr>
            <a:normAutofit fontScale="25000" lnSpcReduction="20000"/>
          </a:bodyPr>
          <a:lstStyle/>
          <a:p>
            <a:r>
              <a:rPr lang="en-US" sz="5600" dirty="0">
                <a:hlinkClick r:id="rId2"/>
              </a:rPr>
              <a:t>https://www.history.com/news/romanov-family-murder-execution-reasons</a:t>
            </a:r>
            <a:r>
              <a:rPr lang="en-US" sz="5600" dirty="0"/>
              <a:t> </a:t>
            </a:r>
          </a:p>
          <a:p>
            <a:r>
              <a:rPr lang="en-US" sz="5600" dirty="0">
                <a:hlinkClick r:id="rId3"/>
              </a:rPr>
              <a:t>https://www.history.com/topics/russia/history-of-the-soviet-union</a:t>
            </a:r>
            <a:r>
              <a:rPr lang="en-US" sz="5600" dirty="0"/>
              <a:t> </a:t>
            </a:r>
          </a:p>
          <a:p>
            <a:r>
              <a:rPr lang="en-US" sz="5600" dirty="0">
                <a:hlinkClick r:id="rId4"/>
              </a:rPr>
              <a:t>https://library.ryerson.ca/asc/files/2015/01/Above-Crowd.jpg</a:t>
            </a:r>
            <a:endParaRPr lang="en-US" sz="5600" dirty="0"/>
          </a:p>
          <a:p>
            <a:r>
              <a:rPr lang="en-US" sz="5600" dirty="0"/>
              <a:t>as.rochester.edu/</a:t>
            </a:r>
            <a:r>
              <a:rPr lang="en-US" sz="5600" dirty="0" err="1"/>
              <a:t>mlc</a:t>
            </a:r>
            <a:r>
              <a:rPr lang="en-US" sz="5600" dirty="0"/>
              <a:t>/news-events/calendar/2017/02/back-to-the-future-the-fall-of-the-soviet-union-and-its-consequences-after-25-years.html- Slide 4</a:t>
            </a:r>
          </a:p>
          <a:p>
            <a:r>
              <a:rPr lang="en-US" sz="5600" dirty="0">
                <a:hlinkClick r:id="rId5"/>
              </a:rPr>
              <a:t>https://news.artnet.com/art-world/russian-art-at-the-royal-academy-review-851075</a:t>
            </a:r>
            <a:endParaRPr lang="en-US" sz="5600" dirty="0"/>
          </a:p>
          <a:p>
            <a:r>
              <a:rPr lang="en-US" sz="5600" dirty="0">
                <a:hlinkClick r:id="rId6"/>
              </a:rPr>
              <a:t>https://history.howstuffworks.com/historical-figures/joseph-stalin.htm</a:t>
            </a:r>
            <a:endParaRPr lang="en-US" sz="5600" dirty="0"/>
          </a:p>
          <a:p>
            <a:r>
              <a:rPr lang="en-US" sz="5600" dirty="0">
                <a:hlinkClick r:id="rId7"/>
              </a:rPr>
              <a:t>https://www.hawaii.edu/powerkills/NOTE1.HTM</a:t>
            </a:r>
            <a:endParaRPr lang="en-US" sz="5600" dirty="0"/>
          </a:p>
          <a:p>
            <a:r>
              <a:rPr lang="en-US" sz="5600" dirty="0">
                <a:hlinkClick r:id="rId8"/>
              </a:rPr>
              <a:t>https://www.1stdibs.com/furniture/wall-decorations/posters/original-vintage-soviet-winter-sport-poster-ice-skating-fitness-health/id-f_12234341/</a:t>
            </a:r>
            <a:endParaRPr lang="en-US" sz="5600" dirty="0"/>
          </a:p>
          <a:p>
            <a:r>
              <a:rPr lang="en-US" sz="5600" dirty="0">
                <a:hlinkClick r:id="rId9"/>
              </a:rPr>
              <a:t>https://www.bygonely.com/soviet-sports-propaganda-posters/</a:t>
            </a:r>
            <a:endParaRPr lang="en-US" sz="5600" dirty="0"/>
          </a:p>
          <a:p>
            <a:r>
              <a:rPr lang="en-US" sz="5600" dirty="0">
                <a:hlinkClick r:id="rId10"/>
              </a:rPr>
              <a:t>https://www.reddit.com/r/PropagandaPosters/comments/gwxqgf/soviet_propaganda_poster_sport_in_the_ussr_sport/</a:t>
            </a:r>
            <a:endParaRPr lang="en-US" sz="5600" dirty="0"/>
          </a:p>
          <a:p>
            <a:r>
              <a:rPr lang="en-US" sz="5600" dirty="0">
                <a:hlinkClick r:id="rId11"/>
              </a:rPr>
              <a:t>https://core.ac.uk/download/pdf/210599851.pdf</a:t>
            </a:r>
            <a:endParaRPr lang="en-US" sz="5600" dirty="0"/>
          </a:p>
          <a:p>
            <a:r>
              <a:rPr lang="en-US" sz="5600" dirty="0">
                <a:hlinkClick r:id="rId12"/>
              </a:rPr>
              <a:t>https://www.jstor.org/stable/40202563</a:t>
            </a:r>
            <a:endParaRPr lang="en-US" sz="5600" dirty="0"/>
          </a:p>
          <a:p>
            <a:r>
              <a:rPr lang="en-US" sz="5600" dirty="0"/>
              <a:t>Overall presentation was informed by:  </a:t>
            </a:r>
          </a:p>
          <a:p>
            <a:r>
              <a:rPr lang="en-US" sz="5600" dirty="0">
                <a:hlinkClick r:id="rId13"/>
              </a:rPr>
              <a:t>olympic-medals-20210726 (npr.org)</a:t>
            </a:r>
            <a:endParaRPr lang="en-US" sz="5600" dirty="0"/>
          </a:p>
          <a:p>
            <a:r>
              <a:rPr lang="en-US" sz="5600" dirty="0">
                <a:hlinkClick r:id="rId14"/>
              </a:rPr>
              <a:t>21 Soviet Sport Propaganda Posters From the Mid-20th Century ~ Vintage Everyday</a:t>
            </a:r>
            <a:endParaRPr lang="en-US" sz="5600" dirty="0"/>
          </a:p>
        </p:txBody>
      </p:sp>
    </p:spTree>
    <p:extLst>
      <p:ext uri="{BB962C8B-B14F-4D97-AF65-F5344CB8AC3E}">
        <p14:creationId xmlns:p14="http://schemas.microsoft.com/office/powerpoint/2010/main" val="1572470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81E88-0EB2-4285-917E-132CAAC40E91}"/>
              </a:ext>
            </a:extLst>
          </p:cNvPr>
          <p:cNvSpPr>
            <a:spLocks noGrp="1"/>
          </p:cNvSpPr>
          <p:nvPr>
            <p:ph type="title"/>
          </p:nvPr>
        </p:nvSpPr>
        <p:spPr>
          <a:xfrm>
            <a:off x="762000" y="814926"/>
            <a:ext cx="9144000" cy="1972724"/>
          </a:xfrm>
        </p:spPr>
        <p:txBody>
          <a:bodyPr/>
          <a:lstStyle/>
          <a:p>
            <a:r>
              <a:rPr lang="en-US" dirty="0"/>
              <a:t>Sources </a:t>
            </a:r>
            <a:r>
              <a:rPr lang="en-US" dirty="0" err="1"/>
              <a:t>cont</a:t>
            </a:r>
            <a:r>
              <a:rPr lang="en-US" dirty="0"/>
              <a:t>…</a:t>
            </a:r>
          </a:p>
        </p:txBody>
      </p:sp>
      <p:sp>
        <p:nvSpPr>
          <p:cNvPr id="3" name="Content Placeholder 2">
            <a:extLst>
              <a:ext uri="{FF2B5EF4-FFF2-40B4-BE49-F238E27FC236}">
                <a16:creationId xmlns:a16="http://schemas.microsoft.com/office/drawing/2014/main" id="{2BD2C0B7-5B9D-482B-A3FF-173BCB067457}"/>
              </a:ext>
            </a:extLst>
          </p:cNvPr>
          <p:cNvSpPr>
            <a:spLocks noGrp="1"/>
          </p:cNvSpPr>
          <p:nvPr>
            <p:ph idx="1"/>
          </p:nvPr>
        </p:nvSpPr>
        <p:spPr>
          <a:xfrm>
            <a:off x="762000" y="2108095"/>
            <a:ext cx="10668000" cy="3987906"/>
          </a:xfrm>
        </p:spPr>
        <p:txBody>
          <a:bodyPr>
            <a:normAutofit fontScale="40000" lnSpcReduction="20000"/>
          </a:bodyPr>
          <a:lstStyle/>
          <a:p>
            <a:endParaRPr lang="en-US" sz="2800" dirty="0"/>
          </a:p>
          <a:p>
            <a:r>
              <a:rPr lang="en-US" sz="3500" dirty="0">
                <a:hlinkClick r:id="rId2"/>
              </a:rPr>
              <a:t>https://core.ac.uk/download/pdf/210599851.pdf</a:t>
            </a:r>
            <a:endParaRPr lang="en-US" sz="3500" dirty="0"/>
          </a:p>
          <a:p>
            <a:r>
              <a:rPr lang="en-US" sz="3500" dirty="0">
                <a:hlinkClick r:id="rId3"/>
              </a:rPr>
              <a:t>https://www.jstor.org/stable/40202563</a:t>
            </a:r>
            <a:endParaRPr lang="en-US" sz="3500" dirty="0"/>
          </a:p>
          <a:p>
            <a:r>
              <a:rPr lang="en-US" sz="3500" dirty="0">
                <a:hlinkClick r:id="rId4"/>
              </a:rPr>
              <a:t>olympic-medals-20210726 (npr.org)</a:t>
            </a:r>
            <a:endParaRPr lang="en-US" sz="3500" dirty="0"/>
          </a:p>
          <a:p>
            <a:r>
              <a:rPr lang="en-US" sz="3500" dirty="0">
                <a:hlinkClick r:id="rId5"/>
              </a:rPr>
              <a:t>21 Soviet Sport Propaganda Posters From the Mid-20th Century ~ Vintage Everyday</a:t>
            </a:r>
            <a:endParaRPr lang="en-US" sz="3500" dirty="0"/>
          </a:p>
          <a:p>
            <a:r>
              <a:rPr lang="en-US" sz="3500" dirty="0">
                <a:effectLst/>
                <a:latin typeface="Calibri" panose="020F0502020204030204" pitchFamily="34" charset="0"/>
                <a:ea typeface="DengXian" panose="020B0503020204020204" pitchFamily="2" charset="-122"/>
                <a:cs typeface="Calibri" panose="020F0502020204030204" pitchFamily="34" charset="0"/>
              </a:rPr>
              <a:t>Economy study published dataset: GDP  of  Soviet Union pre 1991:   Maddison, Angus (2006). </a:t>
            </a:r>
            <a:r>
              <a:rPr lang="en-US" sz="3500" u="none" strike="noStrike" dirty="0">
                <a:solidFill>
                  <a:srgbClr val="0563C1"/>
                </a:solidFill>
                <a:effectLst/>
                <a:latin typeface="Calibri" panose="020F0502020204030204" pitchFamily="34" charset="0"/>
                <a:ea typeface="DengXian" panose="020B0503020204020204" pitchFamily="2" charset="-122"/>
                <a:cs typeface="Calibri" panose="020F0502020204030204" pitchFamily="34" charset="0"/>
                <a:hlinkClick r:id="rId6"/>
              </a:rPr>
              <a:t>The World Economy</a:t>
            </a:r>
            <a:r>
              <a:rPr lang="en-US" sz="3500" dirty="0">
                <a:effectLst/>
                <a:latin typeface="Calibri" panose="020F0502020204030204" pitchFamily="34" charset="0"/>
                <a:ea typeface="DengXian" panose="020B0503020204020204" pitchFamily="2" charset="-122"/>
                <a:cs typeface="Calibri" panose="020F0502020204030204" pitchFamily="34" charset="0"/>
              </a:rPr>
              <a:t> (PDF). Paris, France: Development Centre of the Organization for Economic Co-operation and Development (OECD). pp. 400–600. </a:t>
            </a:r>
            <a:r>
              <a:rPr lang="en-US" sz="3500" u="none" strike="noStrike" dirty="0">
                <a:solidFill>
                  <a:srgbClr val="0563C1"/>
                </a:solidFill>
                <a:effectLst/>
                <a:latin typeface="Calibri" panose="020F0502020204030204" pitchFamily="34" charset="0"/>
                <a:ea typeface="DengXian" panose="020B0503020204020204" pitchFamily="2" charset="-122"/>
                <a:cs typeface="Calibri" panose="020F0502020204030204" pitchFamily="34" charset="0"/>
                <a:hlinkClick r:id="rId7" tooltip="ISBN (identifier)"/>
              </a:rPr>
              <a:t>ISBN</a:t>
            </a:r>
            <a:r>
              <a:rPr lang="en-US" sz="3500" dirty="0">
                <a:effectLst/>
                <a:latin typeface="Calibri" panose="020F0502020204030204" pitchFamily="34" charset="0"/>
                <a:ea typeface="DengXian" panose="020B0503020204020204" pitchFamily="2" charset="-122"/>
                <a:cs typeface="Calibri" panose="020F0502020204030204" pitchFamily="34" charset="0"/>
              </a:rPr>
              <a:t> </a:t>
            </a:r>
            <a:r>
              <a:rPr lang="en-US" sz="3500" u="none" strike="noStrike" dirty="0">
                <a:solidFill>
                  <a:srgbClr val="0563C1"/>
                </a:solidFill>
                <a:effectLst/>
                <a:latin typeface="Calibri" panose="020F0502020204030204" pitchFamily="34" charset="0"/>
                <a:ea typeface="DengXian" panose="020B0503020204020204" pitchFamily="2" charset="-122"/>
                <a:cs typeface="Calibri" panose="020F0502020204030204" pitchFamily="34" charset="0"/>
                <a:hlinkClick r:id="rId8" tooltip="Special:BookSources/978-92-64-02261-4"/>
              </a:rPr>
              <a:t>978-92-64-02261-4</a:t>
            </a:r>
            <a:r>
              <a:rPr lang="en-US" sz="3500" dirty="0">
                <a:effectLst/>
                <a:latin typeface="Calibri" panose="020F0502020204030204" pitchFamily="34" charset="0"/>
                <a:ea typeface="DengXian" panose="020B0503020204020204" pitchFamily="2" charset="-122"/>
                <a:cs typeface="Calibri" panose="020F0502020204030204" pitchFamily="34" charset="0"/>
              </a:rPr>
              <a:t>.</a:t>
            </a:r>
          </a:p>
          <a:p>
            <a:r>
              <a:rPr lang="en-US" sz="3500" dirty="0">
                <a:effectLst/>
                <a:latin typeface="Calibri" panose="020F0502020204030204" pitchFamily="34" charset="0"/>
                <a:ea typeface="DengXian" panose="020B0503020204020204" pitchFamily="2" charset="-122"/>
                <a:cs typeface="Calibri" panose="020F0502020204030204" pitchFamily="34" charset="0"/>
              </a:rPr>
              <a:t>Kaggle dataset: GDP data after 1991 for various countries including Russia </a:t>
            </a:r>
            <a:r>
              <a:rPr lang="en-US" sz="3500" dirty="0">
                <a:effectLst/>
                <a:latin typeface="Calibri" panose="020F0502020204030204" pitchFamily="34" charset="0"/>
                <a:ea typeface="DengXian" panose="020B0503020204020204" pitchFamily="2" charset="-122"/>
                <a:cs typeface="Calibri" panose="020F0502020204030204" pitchFamily="34" charset="0"/>
                <a:hlinkClick r:id="rId9"/>
              </a:rPr>
              <a:t>https://www.kaggle.com/tunguz/country-regional-and-world-gdp?select=gdp_csv.csvb</a:t>
            </a:r>
            <a:endParaRPr lang="en-US" sz="3500" dirty="0">
              <a:effectLst/>
              <a:latin typeface="Calibri" panose="020F0502020204030204" pitchFamily="34" charset="0"/>
              <a:ea typeface="DengXian" panose="020B0503020204020204" pitchFamily="2" charset="-122"/>
              <a:cs typeface="Calibri" panose="020F0502020204030204" pitchFamily="34" charset="0"/>
            </a:endParaRPr>
          </a:p>
          <a:p>
            <a:r>
              <a:rPr lang="en-US" sz="3500" dirty="0">
                <a:effectLst/>
                <a:latin typeface="Calibri" panose="020F0502020204030204" pitchFamily="34" charset="0"/>
                <a:ea typeface="DengXian" panose="020B0503020204020204" pitchFamily="2" charset="-122"/>
                <a:cs typeface="Calibri" panose="020F0502020204030204" pitchFamily="34" charset="0"/>
              </a:rPr>
              <a:t>United Nation website: Population date for various countries including Soviet Union pre 1991 and Russia post 1991 </a:t>
            </a:r>
            <a:r>
              <a:rPr lang="en-US" sz="3500" dirty="0">
                <a:effectLst/>
                <a:latin typeface="Calibri" panose="020F0502020204030204" pitchFamily="34" charset="0"/>
                <a:ea typeface="DengXian" panose="020B0503020204020204" pitchFamily="2" charset="-122"/>
                <a:cs typeface="Calibri" panose="020F0502020204030204" pitchFamily="34" charset="0"/>
                <a:hlinkClick r:id="rId10"/>
              </a:rPr>
              <a:t>https://population.un.org/wpp/Download/Standard/Population/</a:t>
            </a:r>
            <a:endParaRPr lang="en-US" sz="3500" dirty="0">
              <a:effectLst/>
              <a:latin typeface="Calibri" panose="020F0502020204030204" pitchFamily="34" charset="0"/>
              <a:ea typeface="DengXian" panose="020B0503020204020204" pitchFamily="2" charset="-122"/>
              <a:cs typeface="Calibri" panose="020F0502020204030204" pitchFamily="34" charset="0"/>
            </a:endParaRPr>
          </a:p>
          <a:p>
            <a:r>
              <a:rPr lang="en-US" sz="3500" dirty="0">
                <a:effectLst/>
                <a:latin typeface="Calibri" panose="020F0502020204030204" pitchFamily="34" charset="0"/>
                <a:ea typeface="DengXian" panose="020B0503020204020204" pitchFamily="2" charset="-122"/>
                <a:cs typeface="Times New Roman" panose="02020603050405020304" pitchFamily="18" charset="0"/>
                <a:hlinkClick r:id="rId11"/>
              </a:rPr>
              <a:t>https://www.npr.org/sections/thetorch/2018/02/06/583570854/32-russian-athletes-appeal-doping-bans-in-hopes-of-competing-in-pyeongchang</a:t>
            </a:r>
            <a:endParaRPr lang="en-US" sz="3500" dirty="0">
              <a:effectLst/>
              <a:latin typeface="Calibri" panose="020F0502020204030204" pitchFamily="34" charset="0"/>
              <a:ea typeface="DengXian" panose="020B0503020204020204" pitchFamily="2" charset="-122"/>
              <a:cs typeface="Times New Roman" panose="02020603050405020304" pitchFamily="18" charset="0"/>
            </a:endParaRPr>
          </a:p>
          <a:p>
            <a:r>
              <a:rPr lang="en-US" sz="2400" dirty="0" err="1">
                <a:hlinkClick r:id="rId12"/>
              </a:rPr>
              <a:t>Arina</a:t>
            </a:r>
            <a:r>
              <a:rPr lang="en-US" sz="2400" dirty="0">
                <a:hlinkClick r:id="rId12"/>
              </a:rPr>
              <a:t> and Dina </a:t>
            </a:r>
            <a:r>
              <a:rPr lang="en-US" sz="2400" dirty="0" err="1">
                <a:hlinkClick r:id="rId12"/>
              </a:rPr>
              <a:t>Averin</a:t>
            </a:r>
            <a:r>
              <a:rPr lang="en-US" sz="2400" dirty="0">
                <a:hlinkClick r:id="rId12"/>
              </a:rPr>
              <a:t>s️️️️️ on Instagram: “🧙🏼🔮🧙🏼”</a:t>
            </a:r>
            <a:endParaRPr lang="en-US" sz="2400" dirty="0"/>
          </a:p>
          <a:p>
            <a:r>
              <a:rPr lang="en-US" sz="3500" dirty="0">
                <a:effectLst/>
                <a:latin typeface="Calibri" panose="020F0502020204030204" pitchFamily="34" charset="0"/>
                <a:ea typeface="DengXian" panose="020B0503020204020204" pitchFamily="2" charset="-122"/>
                <a:cs typeface="Times New Roman" panose="02020603050405020304" pitchFamily="18" charset="0"/>
              </a:rPr>
              <a:t>https://www.thestar.com/sports/hockey/2014/11/24/legendary_soviet_hockey_coach_viktor_tikhonov_</a:t>
            </a:r>
          </a:p>
          <a:p>
            <a:endParaRPr lang="en-US" dirty="0"/>
          </a:p>
        </p:txBody>
      </p:sp>
    </p:spTree>
    <p:extLst>
      <p:ext uri="{BB962C8B-B14F-4D97-AF65-F5344CB8AC3E}">
        <p14:creationId xmlns:p14="http://schemas.microsoft.com/office/powerpoint/2010/main" val="2314108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FA80F1-7CA1-44B0-A968-072BC45C82FD}"/>
              </a:ext>
            </a:extLst>
          </p:cNvPr>
          <p:cNvSpPr>
            <a:spLocks noGrp="1"/>
          </p:cNvSpPr>
          <p:nvPr>
            <p:ph type="title"/>
          </p:nvPr>
        </p:nvSpPr>
        <p:spPr>
          <a:xfrm>
            <a:off x="761999" y="175993"/>
            <a:ext cx="6029325" cy="6022032"/>
          </a:xfrm>
        </p:spPr>
        <p:txBody>
          <a:bodyPr vert="horz" lIns="91440" tIns="45720" rIns="91440" bIns="45720" rtlCol="0" anchor="b" anchorCtr="0">
            <a:normAutofit/>
          </a:bodyPr>
          <a:lstStyle/>
          <a:p>
            <a:br>
              <a:rPr lang="en-US" sz="3200" dirty="0"/>
            </a:br>
            <a:r>
              <a:rPr lang="en-US" sz="3200" dirty="0"/>
              <a:t>The 1950’s brought the death of Stalin and the entry of Soviet Athletes to the world stage via participation in Olympic Games</a:t>
            </a:r>
            <a:br>
              <a:rPr lang="en-US" sz="3200" dirty="0"/>
            </a:br>
            <a:br>
              <a:rPr lang="en-US" sz="3200" dirty="0"/>
            </a:br>
            <a:r>
              <a:rPr lang="en-US" sz="3200" dirty="0"/>
              <a:t>How did the dramatic events of Soviet History in the 20</a:t>
            </a:r>
            <a:r>
              <a:rPr lang="en-US" sz="3200" baseline="30000" dirty="0"/>
              <a:t>th</a:t>
            </a:r>
            <a:r>
              <a:rPr lang="en-US" sz="3200" dirty="0"/>
              <a:t> Century effect </a:t>
            </a:r>
            <a:r>
              <a:rPr lang="en-US" sz="3200" dirty="0">
                <a:solidFill>
                  <a:srgbClr val="FF0000"/>
                </a:solidFill>
              </a:rPr>
              <a:t>Soviet</a:t>
            </a:r>
            <a:r>
              <a:rPr lang="en-US" sz="3200" dirty="0"/>
              <a:t>/ Russian Olympic Athletes before and after the fall of the Soviet State? </a:t>
            </a:r>
          </a:p>
        </p:txBody>
      </p:sp>
      <p:pic>
        <p:nvPicPr>
          <p:cNvPr id="5" name="Content Placeholder 4" descr="A picture containing text, painting&#10;&#10;Description automatically generated">
            <a:extLst>
              <a:ext uri="{FF2B5EF4-FFF2-40B4-BE49-F238E27FC236}">
                <a16:creationId xmlns:a16="http://schemas.microsoft.com/office/drawing/2014/main" id="{AF283A45-D81D-4750-B456-8065C6FD3E1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7007"/>
          <a:stretch/>
        </p:blipFill>
        <p:spPr>
          <a:xfrm>
            <a:off x="7648048" y="-1"/>
            <a:ext cx="4543953" cy="6858002"/>
          </a:xfrm>
          <a:custGeom>
            <a:avLst/>
            <a:gdLst/>
            <a:ahLst/>
            <a:cxnLst/>
            <a:rect l="l" t="t" r="r" b="b"/>
            <a:pathLst>
              <a:path w="4543953" h="6858002">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332842" y="2836172"/>
                </a:moveTo>
                <a:lnTo>
                  <a:pt x="332842" y="2836173"/>
                </a:lnTo>
                <a:cubicBezTo>
                  <a:pt x="336914" y="2839983"/>
                  <a:pt x="340200" y="2844317"/>
                  <a:pt x="341533" y="2848794"/>
                </a:cubicBezTo>
                <a:cubicBezTo>
                  <a:pt x="348200" y="2870416"/>
                  <a:pt x="356392" y="2892181"/>
                  <a:pt x="361441" y="2914328"/>
                </a:cubicBezTo>
                <a:lnTo>
                  <a:pt x="366072" y="2947863"/>
                </a:lnTo>
                <a:lnTo>
                  <a:pt x="362488" y="2982148"/>
                </a:lnTo>
                <a:cubicBezTo>
                  <a:pt x="354392" y="3014153"/>
                  <a:pt x="350582" y="3045777"/>
                  <a:pt x="350796" y="3077401"/>
                </a:cubicBezTo>
                <a:lnTo>
                  <a:pt x="350796" y="3077402"/>
                </a:ln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0733" y="3680164"/>
                </a:lnTo>
                <a:lnTo>
                  <a:pt x="404781" y="3734838"/>
                </a:lnTo>
                <a:lnTo>
                  <a:pt x="404399" y="3754652"/>
                </a:lnTo>
                <a:cubicBezTo>
                  <a:pt x="398399" y="3767130"/>
                  <a:pt x="396447" y="3778655"/>
                  <a:pt x="398042" y="3789776"/>
                </a:cubicBezTo>
                <a:lnTo>
                  <a:pt x="398042" y="3789776"/>
                </a:ln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lnTo>
                  <a:pt x="386040" y="3962160"/>
                </a:lnTo>
                <a:cubicBezTo>
                  <a:pt x="383778" y="3988593"/>
                  <a:pt x="389446" y="4015835"/>
                  <a:pt x="401733" y="4043840"/>
                </a:cubicBezTo>
                <a:lnTo>
                  <a:pt x="416855" y="4103826"/>
                </a:lnTo>
                <a:lnTo>
                  <a:pt x="414887" y="4134256"/>
                </a:lnTo>
                <a:cubicBezTo>
                  <a:pt x="413045" y="4144498"/>
                  <a:pt x="409973" y="4154857"/>
                  <a:pt x="405543" y="4165383"/>
                </a:cubicBezTo>
                <a:cubicBezTo>
                  <a:pt x="402114" y="4173480"/>
                  <a:pt x="401543" y="4182767"/>
                  <a:pt x="401638" y="4192387"/>
                </a:cubicBezTo>
                <a:lnTo>
                  <a:pt x="401638" y="4192388"/>
                </a:lnTo>
                <a:lnTo>
                  <a:pt x="401638" y="4192388"/>
                </a:lnTo>
                <a:lnTo>
                  <a:pt x="401733" y="4221391"/>
                </a:lnTo>
                <a:lnTo>
                  <a:pt x="396017" y="4253014"/>
                </a:lnTo>
                <a:cubicBezTo>
                  <a:pt x="383824" y="4277401"/>
                  <a:pt x="368204" y="4300070"/>
                  <a:pt x="356201" y="4324645"/>
                </a:cubicBezTo>
                <a:cubicBezTo>
                  <a:pt x="350487" y="4336457"/>
                  <a:pt x="347439" y="4350554"/>
                  <a:pt x="347247" y="4363890"/>
                </a:cubicBezTo>
                <a:lnTo>
                  <a:pt x="347247" y="4363891"/>
                </a:ln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395828" y="4846490"/>
                  <a:pt x="384397" y="4866958"/>
                  <a:pt x="382691" y="4889275"/>
                </a:cubicBezTo>
                <a:lnTo>
                  <a:pt x="382691" y="4889275"/>
                </a:lnTo>
                <a:lnTo>
                  <a:pt x="382691" y="4889276"/>
                </a:lnTo>
                <a:cubicBezTo>
                  <a:pt x="382122" y="4896714"/>
                  <a:pt x="382634" y="4904358"/>
                  <a:pt x="384396" y="4912169"/>
                </a:cubicBezTo>
                <a:lnTo>
                  <a:pt x="385799" y="4933805"/>
                </a:lnTo>
                <a:lnTo>
                  <a:pt x="381039" y="4952673"/>
                </a:lnTo>
                <a:cubicBezTo>
                  <a:pt x="376253" y="4964604"/>
                  <a:pt x="368680" y="4975511"/>
                  <a:pt x="360964" y="4987037"/>
                </a:cubicBezTo>
                <a:cubicBezTo>
                  <a:pt x="349725" y="5003801"/>
                  <a:pt x="335627" y="5022852"/>
                  <a:pt x="334485" y="5041521"/>
                </a:cubicBezTo>
                <a:cubicBezTo>
                  <a:pt x="332628" y="5073241"/>
                  <a:pt x="310088" y="5101639"/>
                  <a:pt x="308337" y="5133224"/>
                </a:cubicBezTo>
                <a:lnTo>
                  <a:pt x="308337" y="5133225"/>
                </a:lnTo>
                <a:lnTo>
                  <a:pt x="308337" y="5133225"/>
                </a:lnTo>
                <a:lnTo>
                  <a:pt x="315052" y="5166114"/>
                </a:lnTo>
                <a:lnTo>
                  <a:pt x="314362" y="5172090"/>
                </a:lnTo>
                <a:cubicBezTo>
                  <a:pt x="313481" y="5174400"/>
                  <a:pt x="312290" y="5176876"/>
                  <a:pt x="311814" y="5179067"/>
                </a:cubicBezTo>
                <a:lnTo>
                  <a:pt x="311814" y="5179068"/>
                </a:lnTo>
                <a:lnTo>
                  <a:pt x="311814" y="5179068"/>
                </a:lnTo>
                <a:cubicBezTo>
                  <a:pt x="304574" y="5214122"/>
                  <a:pt x="311624" y="5247079"/>
                  <a:pt x="335437" y="5272797"/>
                </a:cubicBezTo>
                <a:cubicBezTo>
                  <a:pt x="350964" y="5289657"/>
                  <a:pt x="359489" y="5307422"/>
                  <a:pt x="362870" y="5326163"/>
                </a:cubicBez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5103" y="5507668"/>
                </a:lnTo>
                <a:cubicBezTo>
                  <a:pt x="335056" y="5516503"/>
                  <a:pt x="337532" y="5524837"/>
                  <a:pt x="345723" y="5531694"/>
                </a:cubicBez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cubicBezTo>
                  <a:pt x="164171" y="5900323"/>
                  <a:pt x="156361" y="5918042"/>
                  <a:pt x="154075" y="5935949"/>
                </a:cubicBezTo>
                <a:lnTo>
                  <a:pt x="154075" y="5935950"/>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62457" y="6361540"/>
                </a:lnTo>
                <a:lnTo>
                  <a:pt x="162684" y="6365557"/>
                </a:lnTo>
                <a:lnTo>
                  <a:pt x="163946" y="6387910"/>
                </a:lnTo>
                <a:lnTo>
                  <a:pt x="166047" y="6392243"/>
                </a:lnTo>
                <a:lnTo>
                  <a:pt x="173364" y="6407333"/>
                </a:lnTo>
                <a:lnTo>
                  <a:pt x="173364" y="6407332"/>
                </a:lnTo>
                <a:lnTo>
                  <a:pt x="166047" y="6392243"/>
                </a:lnTo>
                <a:lnTo>
                  <a:pt x="163946" y="6387910"/>
                </a:lnTo>
                <a:lnTo>
                  <a:pt x="162684" y="6365557"/>
                </a:lnTo>
                <a:lnTo>
                  <a:pt x="162457" y="6361540"/>
                </a:lnTo>
                <a:lnTo>
                  <a:pt x="179794" y="6228757"/>
                </a:lnTo>
                <a:cubicBezTo>
                  <a:pt x="184556" y="6200945"/>
                  <a:pt x="196176" y="6175798"/>
                  <a:pt x="218465" y="6155603"/>
                </a:cubicBezTo>
                <a:cubicBezTo>
                  <a:pt x="229325" y="6145793"/>
                  <a:pt x="234135" y="6139745"/>
                  <a:pt x="234064" y="6133315"/>
                </a:cubicBezTo>
                <a:lnTo>
                  <a:pt x="234064" y="6133315"/>
                </a:ln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60957" y="5909351"/>
                </a:lnTo>
                <a:cubicBezTo>
                  <a:pt x="164171" y="5900611"/>
                  <a:pt x="168076" y="5892038"/>
                  <a:pt x="171981" y="5883752"/>
                </a:cubicBez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lnTo>
                  <a:pt x="355869" y="5547578"/>
                </a:lnTo>
                <a:cubicBezTo>
                  <a:pt x="355964" y="5542649"/>
                  <a:pt x="352773" y="5537600"/>
                  <a:pt x="345723" y="5531693"/>
                </a:cubicBezTo>
                <a:cubicBezTo>
                  <a:pt x="341628" y="5528265"/>
                  <a:pt x="338961" y="5524467"/>
                  <a:pt x="337324" y="5520422"/>
                </a:cubicBez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4317" y="5355014"/>
                </a:lnTo>
                <a:cubicBezTo>
                  <a:pt x="366264" y="5325412"/>
                  <a:pt x="358727" y="5298086"/>
                  <a:pt x="335437" y="5272796"/>
                </a:cubicBezTo>
                <a:cubicBezTo>
                  <a:pt x="323531" y="5259937"/>
                  <a:pt x="315815" y="5245269"/>
                  <a:pt x="311981" y="5229433"/>
                </a:cubicBezTo>
                <a:lnTo>
                  <a:pt x="311814" y="5179068"/>
                </a:lnTo>
                <a:lnTo>
                  <a:pt x="314362" y="5172091"/>
                </a:lnTo>
                <a:cubicBezTo>
                  <a:pt x="315243" y="5169781"/>
                  <a:pt x="315814" y="5167638"/>
                  <a:pt x="315052" y="5166114"/>
                </a:cubicBezTo>
                <a:lnTo>
                  <a:pt x="315052" y="5166114"/>
                </a:lnTo>
                <a:lnTo>
                  <a:pt x="315052" y="5166113"/>
                </a:lnTo>
                <a:lnTo>
                  <a:pt x="308337" y="5133225"/>
                </a:lnTo>
                <a:lnTo>
                  <a:pt x="315482" y="5102461"/>
                </a:lnTo>
                <a:cubicBezTo>
                  <a:pt x="322817" y="5082339"/>
                  <a:pt x="333247" y="5062669"/>
                  <a:pt x="334485" y="5041522"/>
                </a:cubicBezTo>
                <a:cubicBezTo>
                  <a:pt x="335627" y="5022853"/>
                  <a:pt x="349725" y="5003802"/>
                  <a:pt x="360964" y="4987038"/>
                </a:cubicBezTo>
                <a:cubicBezTo>
                  <a:pt x="372538" y="4969748"/>
                  <a:pt x="383790" y="4953853"/>
                  <a:pt x="385799" y="4933805"/>
                </a:cubicBezTo>
                <a:lnTo>
                  <a:pt x="385799" y="4933805"/>
                </a:lnTo>
                <a:lnTo>
                  <a:pt x="385799" y="4933805"/>
                </a:lnTo>
                <a:cubicBezTo>
                  <a:pt x="386468" y="4927122"/>
                  <a:pt x="386111" y="4919979"/>
                  <a:pt x="384396" y="4912168"/>
                </a:cubicBezTo>
                <a:lnTo>
                  <a:pt x="382691" y="4889275"/>
                </a:lnTo>
                <a:lnTo>
                  <a:pt x="387469" y="4867614"/>
                </a:lnTo>
                <a:cubicBezTo>
                  <a:pt x="392589" y="4853636"/>
                  <a:pt x="401352" y="4840633"/>
                  <a:pt x="412401" y="4828917"/>
                </a:cubicBezTo>
                <a:cubicBezTo>
                  <a:pt x="420784" y="4819964"/>
                  <a:pt x="425356" y="4810581"/>
                  <a:pt x="427237" y="4800484"/>
                </a:cubicBezTo>
                <a:lnTo>
                  <a:pt x="427237" y="4800483"/>
                </a:ln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lnTo>
                  <a:pt x="401733" y="4221391"/>
                </a:lnTo>
                <a:lnTo>
                  <a:pt x="401733" y="4221391"/>
                </a:lnTo>
                <a:lnTo>
                  <a:pt x="401638" y="4192388"/>
                </a:lnTo>
                <a:lnTo>
                  <a:pt x="405543" y="4165384"/>
                </a:lnTo>
                <a:cubicBezTo>
                  <a:pt x="414402" y="4144333"/>
                  <a:pt x="417831" y="4123948"/>
                  <a:pt x="416855" y="4103826"/>
                </a:cubicBez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20"/>
                </a:ln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8"/>
                </a:ln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3"/>
                </a:lnTo>
                <a:lnTo>
                  <a:pt x="366072" y="2947862"/>
                </a:lnTo>
                <a:cubicBezTo>
                  <a:pt x="364965" y="2913982"/>
                  <a:pt x="351534" y="2881226"/>
                  <a:pt x="341533" y="2848793"/>
                </a:cubicBez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16497" y="2426822"/>
                  <a:pt x="410353" y="2444777"/>
                  <a:pt x="409472" y="2463017"/>
                </a:cubicBezTo>
                <a:lnTo>
                  <a:pt x="409472" y="2463018"/>
                </a:lnTo>
                <a:lnTo>
                  <a:pt x="409472" y="2463018"/>
                </a:lnTo>
                <a:cubicBezTo>
                  <a:pt x="408591" y="2481259"/>
                  <a:pt x="412972" y="2499786"/>
                  <a:pt x="418115" y="2518265"/>
                </a:cubicBezTo>
                <a:lnTo>
                  <a:pt x="421759" y="2545007"/>
                </a:lnTo>
                <a:lnTo>
                  <a:pt x="417545" y="2571034"/>
                </a:lnTo>
                <a:cubicBezTo>
                  <a:pt x="405543" y="2612945"/>
                  <a:pt x="372966" y="2640950"/>
                  <a:pt x="344391" y="2668001"/>
                </a:cubicBezTo>
                <a:cubicBezTo>
                  <a:pt x="320006" y="2691054"/>
                  <a:pt x="306290" y="2716963"/>
                  <a:pt x="296001" y="2745348"/>
                </a:cubicBezTo>
                <a:lnTo>
                  <a:pt x="296001" y="2745352"/>
                </a:ln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lnTo>
                  <a:pt x="296001" y="2745352"/>
                </a:ln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cubicBezTo>
                  <a:pt x="415544" y="2509025"/>
                  <a:pt x="413163" y="2499773"/>
                  <a:pt x="411535" y="2490551"/>
                </a:cubicBezTo>
                <a:lnTo>
                  <a:pt x="409472" y="2463018"/>
                </a:lnTo>
                <a:lnTo>
                  <a:pt x="415303" y="2435913"/>
                </a:lnTo>
                <a:cubicBezTo>
                  <a:pt x="418938" y="2426977"/>
                  <a:pt x="424451" y="2418154"/>
                  <a:pt x="432404" y="2409486"/>
                </a:cubicBez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2926" y="1453958"/>
                </a:moveTo>
                <a:lnTo>
                  <a:pt x="798723" y="1459073"/>
                </a:lnTo>
                <a:lnTo>
                  <a:pt x="807941" y="1481572"/>
                </a:lnTo>
                <a:lnTo>
                  <a:pt x="798724" y="1459074"/>
                </a:lnTo>
                <a:lnTo>
                  <a:pt x="798723" y="1459073"/>
                </a:lnTo>
                <a:lnTo>
                  <a:pt x="798723" y="1459073"/>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69105" y="298169"/>
                </a:moveTo>
                <a:lnTo>
                  <a:pt x="783887" y="313533"/>
                </a:ln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lnTo>
                  <a:pt x="783887" y="313533"/>
                </a:lnTo>
                <a:lnTo>
                  <a:pt x="783887" y="313533"/>
                </a:ln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58551" y="228948"/>
                </a:lnTo>
                <a:lnTo>
                  <a:pt x="758551" y="228949"/>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4543953" y="2"/>
                </a:lnTo>
                <a:lnTo>
                  <a:pt x="4543953" y="6858002"/>
                </a:lnTo>
                <a:lnTo>
                  <a:pt x="284400" y="6858002"/>
                </a:lnTo>
                <a:lnTo>
                  <a:pt x="284400" y="6858001"/>
                </a:lnTo>
                <a:lnTo>
                  <a:pt x="284400" y="6858001"/>
                </a:lnTo>
                <a:lnTo>
                  <a:pt x="278237" y="6812064"/>
                </a:lnTo>
                <a:lnTo>
                  <a:pt x="283011" y="6776800"/>
                </a:lnTo>
                <a:cubicBezTo>
                  <a:pt x="286107" y="6765164"/>
                  <a:pt x="290857" y="6753698"/>
                  <a:pt x="297715" y="6742553"/>
                </a:cubicBezTo>
                <a:cubicBezTo>
                  <a:pt x="306003" y="6729219"/>
                  <a:pt x="311147" y="6716169"/>
                  <a:pt x="311551" y="6702977"/>
                </a:cubicBezTo>
                <a:lnTo>
                  <a:pt x="311551" y="6702976"/>
                </a:lnTo>
                <a:lnTo>
                  <a:pt x="311551" y="6702976"/>
                </a:lnTo>
                <a:cubicBezTo>
                  <a:pt x="311956" y="6689783"/>
                  <a:pt x="307622" y="6676448"/>
                  <a:pt x="296953" y="6662541"/>
                </a:cubicBezTo>
                <a:cubicBezTo>
                  <a:pt x="293286" y="6657825"/>
                  <a:pt x="290989" y="6651967"/>
                  <a:pt x="289870" y="6645552"/>
                </a:cubicBezTo>
                <a:lnTo>
                  <a:pt x="289858" y="6625225"/>
                </a:lnTo>
                <a:lnTo>
                  <a:pt x="306480" y="6588626"/>
                </a:lnTo>
                <a:cubicBezTo>
                  <a:pt x="312576" y="6582147"/>
                  <a:pt x="318672" y="6575479"/>
                  <a:pt x="328959" y="6564621"/>
                </a:cubicBezTo>
                <a:lnTo>
                  <a:pt x="328959" y="6564620"/>
                </a:lnTo>
                <a:lnTo>
                  <a:pt x="306480" y="6588625"/>
                </a:lnTo>
                <a:cubicBezTo>
                  <a:pt x="298003" y="6597578"/>
                  <a:pt x="291954" y="6611342"/>
                  <a:pt x="289858" y="6625224"/>
                </a:cubicBezTo>
                <a:lnTo>
                  <a:pt x="289858" y="6625225"/>
                </a:lnTo>
                <a:lnTo>
                  <a:pt x="289858" y="6625225"/>
                </a:lnTo>
                <a:cubicBezTo>
                  <a:pt x="287762" y="6639108"/>
                  <a:pt x="289619" y="6653111"/>
                  <a:pt x="296953" y="6662542"/>
                </a:cubicBezTo>
                <a:cubicBezTo>
                  <a:pt x="302288" y="6669496"/>
                  <a:pt x="306038" y="6676306"/>
                  <a:pt x="308405" y="6683027"/>
                </a:cubicBezTo>
                <a:lnTo>
                  <a:pt x="311551" y="6702976"/>
                </a:lnTo>
                <a:lnTo>
                  <a:pt x="297715" y="6742552"/>
                </a:lnTo>
                <a:cubicBezTo>
                  <a:pt x="283999" y="6764841"/>
                  <a:pt x="278713" y="6788417"/>
                  <a:pt x="278237" y="6812063"/>
                </a:cubicBezTo>
                <a:lnTo>
                  <a:pt x="278237" y="6812064"/>
                </a:lnTo>
                <a:lnTo>
                  <a:pt x="278237" y="6812064"/>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effectLst>
            <a:outerShdw blurRad="381000" dist="152400" dir="10800000" algn="r" rotWithShape="0">
              <a:prstClr val="black">
                <a:alpha val="10000"/>
              </a:prstClr>
            </a:outerShdw>
          </a:effectLst>
        </p:spPr>
      </p:pic>
      <p:grpSp>
        <p:nvGrpSpPr>
          <p:cNvPr id="12" name="Group 11">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13" name="Freeform: Shape 12">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411128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schemeClr>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15661B-53BD-4F51-908A-2700E6D7633C}"/>
              </a:ext>
            </a:extLst>
          </p:cNvPr>
          <p:cNvSpPr>
            <a:spLocks noGrp="1"/>
          </p:cNvSpPr>
          <p:nvPr>
            <p:ph type="title"/>
          </p:nvPr>
        </p:nvSpPr>
        <p:spPr>
          <a:xfrm>
            <a:off x="286486" y="498406"/>
            <a:ext cx="3428264" cy="3108175"/>
          </a:xfrm>
        </p:spPr>
        <p:txBody>
          <a:bodyPr vert="horz" lIns="91440" tIns="45720" rIns="91440" bIns="45720" rtlCol="0" anchor="b" anchorCtr="0">
            <a:normAutofit/>
          </a:bodyPr>
          <a:lstStyle/>
          <a:p>
            <a:r>
              <a:rPr lang="en-US" sz="3800" dirty="0"/>
              <a:t> Olympic Performance – USSR/ Russia</a:t>
            </a:r>
          </a:p>
        </p:txBody>
      </p:sp>
      <p:pic>
        <p:nvPicPr>
          <p:cNvPr id="7" name="Content Placeholder 6" descr="A group of people in costumes&#10;&#10;Description automatically generated with low confidence">
            <a:extLst>
              <a:ext uri="{FF2B5EF4-FFF2-40B4-BE49-F238E27FC236}">
                <a16:creationId xmlns:a16="http://schemas.microsoft.com/office/drawing/2014/main" id="{15F0432F-11EB-4A04-8394-050A60546C4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08" t="15376" r="543" b="13590"/>
          <a:stretch/>
        </p:blipFill>
        <p:spPr>
          <a:xfrm>
            <a:off x="4163721" y="1062039"/>
            <a:ext cx="8028279" cy="5598246"/>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45" name="Group 31">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33" name="Freeform: Shape 32">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6" name="Freeform: Shape 33">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41625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schemeClr>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82AF3F-BFA2-409E-982D-DBD59C40D070}"/>
              </a:ext>
            </a:extLst>
          </p:cNvPr>
          <p:cNvPicPr>
            <a:picLocks noChangeAspect="1"/>
          </p:cNvPicPr>
          <p:nvPr/>
        </p:nvPicPr>
        <p:blipFill rotWithShape="1">
          <a:blip r:embed="rId2"/>
          <a:srcRect t="2929" r="1" b="34075"/>
          <a:stretch/>
        </p:blipFill>
        <p:spPr>
          <a:xfrm>
            <a:off x="476" y="-33773"/>
            <a:ext cx="12191524" cy="3820944"/>
          </a:xfrm>
          <a:custGeom>
            <a:avLst/>
            <a:gdLst/>
            <a:ahLst/>
            <a:cxnLst/>
            <a:rect l="l" t="t" r="r" b="b"/>
            <a:pathLst>
              <a:path w="12191524" h="3820944">
                <a:moveTo>
                  <a:pt x="0" y="0"/>
                </a:moveTo>
                <a:lnTo>
                  <a:pt x="12191524" y="0"/>
                </a:lnTo>
                <a:lnTo>
                  <a:pt x="12191524" y="999522"/>
                </a:lnTo>
                <a:lnTo>
                  <a:pt x="12191524" y="1442807"/>
                </a:lnTo>
                <a:lnTo>
                  <a:pt x="12122577" y="1473667"/>
                </a:lnTo>
                <a:cubicBezTo>
                  <a:pt x="12109137" y="1479237"/>
                  <a:pt x="12094348" y="1482309"/>
                  <a:pt x="12082252" y="1489797"/>
                </a:cubicBezTo>
                <a:cubicBezTo>
                  <a:pt x="12026558" y="1523980"/>
                  <a:pt x="11972595" y="1560851"/>
                  <a:pt x="11916137" y="1593691"/>
                </a:cubicBezTo>
                <a:cubicBezTo>
                  <a:pt x="11857951" y="1627681"/>
                  <a:pt x="11805909" y="1667816"/>
                  <a:pt x="11765771" y="1722164"/>
                </a:cubicBezTo>
                <a:cubicBezTo>
                  <a:pt x="11728516" y="1772670"/>
                  <a:pt x="11692413" y="1823942"/>
                  <a:pt x="11655351" y="1874640"/>
                </a:cubicBezTo>
                <a:cubicBezTo>
                  <a:pt x="11645941" y="1887507"/>
                  <a:pt x="11637298" y="1902679"/>
                  <a:pt x="11624432" y="1910938"/>
                </a:cubicBezTo>
                <a:cubicBezTo>
                  <a:pt x="11597739" y="1928220"/>
                  <a:pt x="11568548" y="1942239"/>
                  <a:pt x="11539935" y="1956449"/>
                </a:cubicBezTo>
                <a:cubicBezTo>
                  <a:pt x="11515354" y="1968548"/>
                  <a:pt x="11489237" y="1977572"/>
                  <a:pt x="11465234" y="1990631"/>
                </a:cubicBezTo>
                <a:cubicBezTo>
                  <a:pt x="11446031" y="2001003"/>
                  <a:pt x="11428938" y="2015406"/>
                  <a:pt x="11411078" y="2028464"/>
                </a:cubicBezTo>
                <a:cubicBezTo>
                  <a:pt x="11395523" y="2039793"/>
                  <a:pt x="11378432" y="2049587"/>
                  <a:pt x="11365374" y="2063224"/>
                </a:cubicBezTo>
                <a:cubicBezTo>
                  <a:pt x="11333494" y="2096253"/>
                  <a:pt x="11301423" y="2128708"/>
                  <a:pt x="11261864" y="2153097"/>
                </a:cubicBezTo>
                <a:cubicBezTo>
                  <a:pt x="11222880" y="2177292"/>
                  <a:pt x="11186009" y="2204371"/>
                  <a:pt x="11147219" y="2228952"/>
                </a:cubicBezTo>
                <a:cubicBezTo>
                  <a:pt x="11109194" y="2252957"/>
                  <a:pt x="11074820" y="2279264"/>
                  <a:pt x="11055040" y="2321898"/>
                </a:cubicBezTo>
                <a:cubicBezTo>
                  <a:pt x="11046207" y="2340716"/>
                  <a:pt x="11033723" y="2361265"/>
                  <a:pt x="11017016" y="2372212"/>
                </a:cubicBezTo>
                <a:cubicBezTo>
                  <a:pt x="10993203" y="2387766"/>
                  <a:pt x="10963054" y="2393336"/>
                  <a:pt x="10937127" y="2406587"/>
                </a:cubicBezTo>
                <a:cubicBezTo>
                  <a:pt x="10906594" y="2422142"/>
                  <a:pt x="10871260" y="2435584"/>
                  <a:pt x="10850520" y="2460357"/>
                </a:cubicBezTo>
                <a:cubicBezTo>
                  <a:pt x="10832083" y="2482442"/>
                  <a:pt x="10813456" y="2499725"/>
                  <a:pt x="10789065" y="2513743"/>
                </a:cubicBezTo>
                <a:cubicBezTo>
                  <a:pt x="10771977" y="2523538"/>
                  <a:pt x="10759302" y="2541396"/>
                  <a:pt x="10741635" y="2549463"/>
                </a:cubicBezTo>
                <a:cubicBezTo>
                  <a:pt x="10718398" y="2560217"/>
                  <a:pt x="10694970" y="2568667"/>
                  <a:pt x="10674613" y="2585374"/>
                </a:cubicBezTo>
                <a:cubicBezTo>
                  <a:pt x="10653488" y="2602657"/>
                  <a:pt x="10629485" y="2616291"/>
                  <a:pt x="10607400" y="2632424"/>
                </a:cubicBezTo>
                <a:cubicBezTo>
                  <a:pt x="10595686" y="2641064"/>
                  <a:pt x="10586083" y="2652395"/>
                  <a:pt x="10574755" y="2661421"/>
                </a:cubicBezTo>
                <a:cubicBezTo>
                  <a:pt x="10554014" y="2677936"/>
                  <a:pt x="10532889" y="2694066"/>
                  <a:pt x="10511572" y="2709621"/>
                </a:cubicBezTo>
                <a:cubicBezTo>
                  <a:pt x="10490258" y="2725177"/>
                  <a:pt x="10469901" y="2743228"/>
                  <a:pt x="10446472" y="2754559"/>
                </a:cubicBezTo>
                <a:cubicBezTo>
                  <a:pt x="10406530" y="2773763"/>
                  <a:pt x="10362937" y="2785286"/>
                  <a:pt x="10324143" y="2806024"/>
                </a:cubicBezTo>
                <a:cubicBezTo>
                  <a:pt x="10284778" y="2827147"/>
                  <a:pt x="10247712" y="2853650"/>
                  <a:pt x="10212763" y="2881687"/>
                </a:cubicBezTo>
                <a:cubicBezTo>
                  <a:pt x="10185110" y="2903772"/>
                  <a:pt x="10159185" y="2925665"/>
                  <a:pt x="10124423" y="2936993"/>
                </a:cubicBezTo>
                <a:cubicBezTo>
                  <a:pt x="10105029" y="2943332"/>
                  <a:pt x="10084674" y="2957158"/>
                  <a:pt x="10072957" y="2973291"/>
                </a:cubicBezTo>
                <a:cubicBezTo>
                  <a:pt x="10047608" y="3008432"/>
                  <a:pt x="10015155" y="3033205"/>
                  <a:pt x="9978476" y="3054330"/>
                </a:cubicBezTo>
                <a:cubicBezTo>
                  <a:pt x="9929506" y="3082751"/>
                  <a:pt x="9881112" y="3111748"/>
                  <a:pt x="9831950" y="3139593"/>
                </a:cubicBezTo>
                <a:cubicBezTo>
                  <a:pt x="9802955" y="3156110"/>
                  <a:pt x="9774150" y="3173585"/>
                  <a:pt x="9743420" y="3185683"/>
                </a:cubicBezTo>
                <a:cubicBezTo>
                  <a:pt x="9680626" y="3210648"/>
                  <a:pt x="9616293" y="3231963"/>
                  <a:pt x="9552921" y="3255202"/>
                </a:cubicBezTo>
                <a:cubicBezTo>
                  <a:pt x="9532180" y="3262690"/>
                  <a:pt x="9512591" y="3273445"/>
                  <a:pt x="9491467" y="3279975"/>
                </a:cubicBezTo>
                <a:cubicBezTo>
                  <a:pt x="9468614" y="3287079"/>
                  <a:pt x="9444037" y="3289191"/>
                  <a:pt x="9421184" y="3296297"/>
                </a:cubicBezTo>
                <a:cubicBezTo>
                  <a:pt x="9383158" y="3308010"/>
                  <a:pt x="9346287" y="3322991"/>
                  <a:pt x="9308263" y="3334897"/>
                </a:cubicBezTo>
                <a:cubicBezTo>
                  <a:pt x="9234905" y="3357750"/>
                  <a:pt x="9161354" y="3379643"/>
                  <a:pt x="9087805" y="3401342"/>
                </a:cubicBezTo>
                <a:cubicBezTo>
                  <a:pt x="9072058" y="3405952"/>
                  <a:pt x="9054966" y="3406528"/>
                  <a:pt x="9039413" y="3411520"/>
                </a:cubicBezTo>
                <a:cubicBezTo>
                  <a:pt x="8998123" y="3424963"/>
                  <a:pt x="8957026" y="3439557"/>
                  <a:pt x="8916122" y="3454344"/>
                </a:cubicBezTo>
                <a:cubicBezTo>
                  <a:pt x="8891351" y="3463370"/>
                  <a:pt x="8867152" y="3474508"/>
                  <a:pt x="8842189" y="3483149"/>
                </a:cubicBezTo>
                <a:cubicBezTo>
                  <a:pt x="8822216" y="3490063"/>
                  <a:pt x="8801668" y="3495439"/>
                  <a:pt x="8780927" y="3499665"/>
                </a:cubicBezTo>
                <a:cubicBezTo>
                  <a:pt x="8763068" y="3503316"/>
                  <a:pt x="8744441" y="3502930"/>
                  <a:pt x="8726773" y="3507348"/>
                </a:cubicBezTo>
                <a:cubicBezTo>
                  <a:pt x="8678955" y="3519252"/>
                  <a:pt x="8631715" y="3532697"/>
                  <a:pt x="8584281" y="3545369"/>
                </a:cubicBezTo>
                <a:cubicBezTo>
                  <a:pt x="8565270" y="3550363"/>
                  <a:pt x="8545874" y="3554014"/>
                  <a:pt x="8527437" y="3560350"/>
                </a:cubicBezTo>
                <a:cubicBezTo>
                  <a:pt x="8478083" y="3577056"/>
                  <a:pt x="8429499" y="3596067"/>
                  <a:pt x="8379953" y="3611816"/>
                </a:cubicBezTo>
                <a:cubicBezTo>
                  <a:pt x="8338858" y="3624874"/>
                  <a:pt x="8296608" y="3634283"/>
                  <a:pt x="8254935" y="3645805"/>
                </a:cubicBezTo>
                <a:cubicBezTo>
                  <a:pt x="8237268" y="3650799"/>
                  <a:pt x="8220369" y="3657906"/>
                  <a:pt x="8202705" y="3662128"/>
                </a:cubicBezTo>
                <a:cubicBezTo>
                  <a:pt x="8163143" y="3671732"/>
                  <a:pt x="8123007" y="3679796"/>
                  <a:pt x="8083256" y="3689399"/>
                </a:cubicBezTo>
                <a:cubicBezTo>
                  <a:pt x="8060593" y="3694967"/>
                  <a:pt x="8038702" y="3704953"/>
                  <a:pt x="8015657" y="3708604"/>
                </a:cubicBezTo>
                <a:cubicBezTo>
                  <a:pt x="7960927" y="3717244"/>
                  <a:pt x="7905813" y="3723388"/>
                  <a:pt x="7850697" y="3730302"/>
                </a:cubicBezTo>
                <a:cubicBezTo>
                  <a:pt x="7793857" y="3737407"/>
                  <a:pt x="7737204" y="3744897"/>
                  <a:pt x="7680358" y="3751233"/>
                </a:cubicBezTo>
                <a:cubicBezTo>
                  <a:pt x="7649249" y="3754499"/>
                  <a:pt x="7617946" y="3755075"/>
                  <a:pt x="7586836" y="3758148"/>
                </a:cubicBezTo>
                <a:cubicBezTo>
                  <a:pt x="7559567" y="3760838"/>
                  <a:pt x="7532490" y="3765830"/>
                  <a:pt x="7505221" y="3769096"/>
                </a:cubicBezTo>
                <a:cubicBezTo>
                  <a:pt x="7481600" y="3771782"/>
                  <a:pt x="7457787" y="3773318"/>
                  <a:pt x="7434167" y="3776008"/>
                </a:cubicBezTo>
                <a:cubicBezTo>
                  <a:pt x="7396337" y="3780424"/>
                  <a:pt x="7358696" y="3785419"/>
                  <a:pt x="7321059" y="3790027"/>
                </a:cubicBezTo>
                <a:cubicBezTo>
                  <a:pt x="7305312" y="3791755"/>
                  <a:pt x="7288795" y="3796555"/>
                  <a:pt x="7274008" y="3793677"/>
                </a:cubicBezTo>
                <a:cubicBezTo>
                  <a:pt x="7236753" y="3786377"/>
                  <a:pt x="7200073" y="3788491"/>
                  <a:pt x="7163010" y="3793483"/>
                </a:cubicBezTo>
                <a:cubicBezTo>
                  <a:pt x="7150336" y="3795213"/>
                  <a:pt x="7136701" y="3794827"/>
                  <a:pt x="7124411" y="3791563"/>
                </a:cubicBezTo>
                <a:cubicBezTo>
                  <a:pt x="7099253" y="3785033"/>
                  <a:pt x="7074865" y="3775814"/>
                  <a:pt x="7050092" y="3767750"/>
                </a:cubicBezTo>
                <a:cubicBezTo>
                  <a:pt x="7047401" y="3766790"/>
                  <a:pt x="7044138" y="3766598"/>
                  <a:pt x="7041259" y="3766022"/>
                </a:cubicBezTo>
                <a:cubicBezTo>
                  <a:pt x="7024935" y="3762756"/>
                  <a:pt x="7008806" y="3759492"/>
                  <a:pt x="6992479" y="3756611"/>
                </a:cubicBezTo>
                <a:cubicBezTo>
                  <a:pt x="6983647" y="3755075"/>
                  <a:pt x="6974621" y="3754883"/>
                  <a:pt x="6965786" y="3753539"/>
                </a:cubicBezTo>
                <a:cubicBezTo>
                  <a:pt x="6931605" y="3748161"/>
                  <a:pt x="6893965" y="3757188"/>
                  <a:pt x="6864390" y="3733953"/>
                </a:cubicBezTo>
                <a:cubicBezTo>
                  <a:pt x="6845188" y="3718972"/>
                  <a:pt x="6826559" y="3722430"/>
                  <a:pt x="6806012" y="3724734"/>
                </a:cubicBezTo>
                <a:cubicBezTo>
                  <a:pt x="6790457" y="3726462"/>
                  <a:pt x="6774517" y="3725884"/>
                  <a:pt x="6758771" y="3726078"/>
                </a:cubicBezTo>
                <a:cubicBezTo>
                  <a:pt x="6731118" y="3726652"/>
                  <a:pt x="6703464" y="3726846"/>
                  <a:pt x="6675809" y="3727806"/>
                </a:cubicBezTo>
                <a:cubicBezTo>
                  <a:pt x="6666975" y="3728190"/>
                  <a:pt x="6657953" y="3732993"/>
                  <a:pt x="6649308" y="3732225"/>
                </a:cubicBezTo>
                <a:cubicBezTo>
                  <a:pt x="6609365" y="3728574"/>
                  <a:pt x="6569421" y="3722812"/>
                  <a:pt x="6529475" y="3719548"/>
                </a:cubicBezTo>
                <a:cubicBezTo>
                  <a:pt x="6506816" y="3717630"/>
                  <a:pt x="6483579" y="3721276"/>
                  <a:pt x="6461111" y="3718588"/>
                </a:cubicBezTo>
                <a:cubicBezTo>
                  <a:pt x="6435188" y="3715516"/>
                  <a:pt x="6409839" y="3707644"/>
                  <a:pt x="6384104" y="3702841"/>
                </a:cubicBezTo>
                <a:cubicBezTo>
                  <a:pt x="6377000" y="3701497"/>
                  <a:pt x="6369125" y="3703225"/>
                  <a:pt x="6361637" y="3703609"/>
                </a:cubicBezTo>
                <a:cubicBezTo>
                  <a:pt x="6353187" y="3703993"/>
                  <a:pt x="6344928" y="3704761"/>
                  <a:pt x="6336480" y="3704953"/>
                </a:cubicBezTo>
                <a:cubicBezTo>
                  <a:pt x="6310745" y="3705339"/>
                  <a:pt x="6285014" y="3704761"/>
                  <a:pt x="6259279" y="3706108"/>
                </a:cubicBezTo>
                <a:cubicBezTo>
                  <a:pt x="6243533" y="3706876"/>
                  <a:pt x="6227020" y="3714748"/>
                  <a:pt x="6212421" y="3711868"/>
                </a:cubicBezTo>
                <a:cubicBezTo>
                  <a:pt x="6182658" y="3706298"/>
                  <a:pt x="6152891" y="3718780"/>
                  <a:pt x="6123127" y="3708412"/>
                </a:cubicBezTo>
                <a:cubicBezTo>
                  <a:pt x="6113907" y="3705339"/>
                  <a:pt x="6101232" y="3713020"/>
                  <a:pt x="6090095" y="3713404"/>
                </a:cubicBezTo>
                <a:cubicBezTo>
                  <a:pt x="6062249" y="3714364"/>
                  <a:pt x="6034404" y="3714172"/>
                  <a:pt x="6006559" y="3713980"/>
                </a:cubicBezTo>
                <a:cubicBezTo>
                  <a:pt x="5981594" y="3713788"/>
                  <a:pt x="5955667" y="3716476"/>
                  <a:pt x="5931664" y="3711100"/>
                </a:cubicBezTo>
                <a:cubicBezTo>
                  <a:pt x="5906505" y="3705339"/>
                  <a:pt x="5883846" y="3706108"/>
                  <a:pt x="5859457" y="3712636"/>
                </a:cubicBezTo>
                <a:cubicBezTo>
                  <a:pt x="5842749" y="3717052"/>
                  <a:pt x="5825082" y="3717630"/>
                  <a:pt x="5807800" y="3718972"/>
                </a:cubicBezTo>
                <a:cubicBezTo>
                  <a:pt x="5789173" y="3720508"/>
                  <a:pt x="5768624" y="3716476"/>
                  <a:pt x="5751725" y="3722812"/>
                </a:cubicBezTo>
                <a:cubicBezTo>
                  <a:pt x="5701409" y="3741633"/>
                  <a:pt x="5649751" y="3745665"/>
                  <a:pt x="5597135" y="3745665"/>
                </a:cubicBezTo>
                <a:cubicBezTo>
                  <a:pt x="5587530" y="3745665"/>
                  <a:pt x="5577737" y="3742979"/>
                  <a:pt x="5568522" y="3740097"/>
                </a:cubicBezTo>
                <a:cubicBezTo>
                  <a:pt x="5514748" y="3722812"/>
                  <a:pt x="5460785" y="3724348"/>
                  <a:pt x="5406055" y="3734911"/>
                </a:cubicBezTo>
                <a:cubicBezTo>
                  <a:pt x="5394725" y="3737217"/>
                  <a:pt x="5382052" y="3737601"/>
                  <a:pt x="5370722" y="3735297"/>
                </a:cubicBezTo>
                <a:cubicBezTo>
                  <a:pt x="5338843" y="3728574"/>
                  <a:pt x="5307923" y="3717436"/>
                  <a:pt x="5275854" y="3712636"/>
                </a:cubicBezTo>
                <a:cubicBezTo>
                  <a:pt x="5222853" y="3704761"/>
                  <a:pt x="5176956" y="3731262"/>
                  <a:pt x="5129523" y="3748547"/>
                </a:cubicBezTo>
                <a:cubicBezTo>
                  <a:pt x="5084393" y="3764870"/>
                  <a:pt x="5045986" y="3801741"/>
                  <a:pt x="4992598" y="3793483"/>
                </a:cubicBezTo>
                <a:cubicBezTo>
                  <a:pt x="4987223" y="3792715"/>
                  <a:pt x="4981269" y="3797899"/>
                  <a:pt x="4975315" y="3799245"/>
                </a:cubicBezTo>
                <a:cubicBezTo>
                  <a:pt x="4958992" y="3802893"/>
                  <a:pt x="4942670" y="3807309"/>
                  <a:pt x="4926153" y="3809040"/>
                </a:cubicBezTo>
                <a:cubicBezTo>
                  <a:pt x="4905990" y="3811344"/>
                  <a:pt x="4885441" y="3810576"/>
                  <a:pt x="4865279" y="3812496"/>
                </a:cubicBezTo>
                <a:cubicBezTo>
                  <a:pt x="4839352" y="3814800"/>
                  <a:pt x="4813813" y="3820944"/>
                  <a:pt x="4788077" y="3820944"/>
                </a:cubicBezTo>
                <a:cubicBezTo>
                  <a:pt x="4767337" y="3820944"/>
                  <a:pt x="4746790" y="3813840"/>
                  <a:pt x="4726243" y="3810382"/>
                </a:cubicBezTo>
                <a:cubicBezTo>
                  <a:pt x="4697244" y="3805581"/>
                  <a:pt x="4665364" y="3806925"/>
                  <a:pt x="4639824" y="3794635"/>
                </a:cubicBezTo>
                <a:cubicBezTo>
                  <a:pt x="4612556" y="3781576"/>
                  <a:pt x="4586629" y="3775624"/>
                  <a:pt x="4558401" y="3779656"/>
                </a:cubicBezTo>
                <a:cubicBezTo>
                  <a:pt x="4548990" y="3781000"/>
                  <a:pt x="4536892" y="3789067"/>
                  <a:pt x="4532667" y="3797323"/>
                </a:cubicBezTo>
                <a:cubicBezTo>
                  <a:pt x="4523257" y="3815760"/>
                  <a:pt x="4510393" y="3819026"/>
                  <a:pt x="4492916" y="3812686"/>
                </a:cubicBezTo>
                <a:cubicBezTo>
                  <a:pt x="4477745" y="3807309"/>
                  <a:pt x="4459117" y="3804621"/>
                  <a:pt x="4448748" y="3794251"/>
                </a:cubicBezTo>
                <a:cubicBezTo>
                  <a:pt x="4419365" y="3764870"/>
                  <a:pt x="4381917" y="3763910"/>
                  <a:pt x="4345430" y="3756037"/>
                </a:cubicBezTo>
                <a:cubicBezTo>
                  <a:pt x="4323158" y="3751233"/>
                  <a:pt x="4302414" y="3751043"/>
                  <a:pt x="4280138" y="3754307"/>
                </a:cubicBezTo>
                <a:cubicBezTo>
                  <a:pt x="4231745" y="3761606"/>
                  <a:pt x="4184696" y="3751233"/>
                  <a:pt x="4138222" y="3737985"/>
                </a:cubicBezTo>
                <a:cubicBezTo>
                  <a:pt x="4107495" y="3729150"/>
                  <a:pt x="4076002" y="3723774"/>
                  <a:pt x="4045468" y="3714748"/>
                </a:cubicBezTo>
                <a:cubicBezTo>
                  <a:pt x="4022615" y="3707836"/>
                  <a:pt x="3999765" y="3699577"/>
                  <a:pt x="3978834" y="3688439"/>
                </a:cubicBezTo>
                <a:cubicBezTo>
                  <a:pt x="3948489" y="3672114"/>
                  <a:pt x="3921990" y="3647533"/>
                  <a:pt x="3883388" y="3654063"/>
                </a:cubicBezTo>
                <a:cubicBezTo>
                  <a:pt x="3849397" y="3659824"/>
                  <a:pt x="3818673" y="3647727"/>
                  <a:pt x="3787562" y="3636205"/>
                </a:cubicBezTo>
                <a:cubicBezTo>
                  <a:pt x="3764709" y="3627754"/>
                  <a:pt x="3741860" y="3619112"/>
                  <a:pt x="3718236" y="3613736"/>
                </a:cubicBezTo>
                <a:cubicBezTo>
                  <a:pt x="3690198" y="3607398"/>
                  <a:pt x="3658511" y="3610088"/>
                  <a:pt x="3633546" y="3598371"/>
                </a:cubicBezTo>
                <a:cubicBezTo>
                  <a:pt x="3607429" y="3586081"/>
                  <a:pt x="3585730" y="3594339"/>
                  <a:pt x="3562493" y="3597797"/>
                </a:cubicBezTo>
                <a:cubicBezTo>
                  <a:pt x="3525430" y="3603173"/>
                  <a:pt x="3488557" y="3613160"/>
                  <a:pt x="3451111" y="3600485"/>
                </a:cubicBezTo>
                <a:cubicBezTo>
                  <a:pt x="3405599" y="3585123"/>
                  <a:pt x="3360470" y="3568608"/>
                  <a:pt x="3314766" y="3554014"/>
                </a:cubicBezTo>
                <a:cubicBezTo>
                  <a:pt x="3297095" y="3548441"/>
                  <a:pt x="3278088" y="3546137"/>
                  <a:pt x="3259650" y="3543641"/>
                </a:cubicBezTo>
                <a:cubicBezTo>
                  <a:pt x="3242177" y="3541529"/>
                  <a:pt x="3221244" y="3546905"/>
                  <a:pt x="3207800" y="3538841"/>
                </a:cubicBezTo>
                <a:cubicBezTo>
                  <a:pt x="3173232" y="3518102"/>
                  <a:pt x="3137707" y="3507924"/>
                  <a:pt x="3097761" y="3507924"/>
                </a:cubicBezTo>
                <a:cubicBezTo>
                  <a:pt x="3082781" y="3507924"/>
                  <a:pt x="3068186" y="3499281"/>
                  <a:pt x="3053018" y="3497743"/>
                </a:cubicBezTo>
                <a:cubicBezTo>
                  <a:pt x="3032275" y="3495825"/>
                  <a:pt x="3008462" y="3490639"/>
                  <a:pt x="2990411" y="3497937"/>
                </a:cubicBezTo>
                <a:cubicBezTo>
                  <a:pt x="2947971" y="3515220"/>
                  <a:pt x="2913598" y="3500817"/>
                  <a:pt x="2876535" y="3483727"/>
                </a:cubicBezTo>
                <a:cubicBezTo>
                  <a:pt x="2840045" y="3466826"/>
                  <a:pt x="2801638" y="3453386"/>
                  <a:pt x="2762848" y="3442245"/>
                </a:cubicBezTo>
                <a:cubicBezTo>
                  <a:pt x="2748254" y="3438213"/>
                  <a:pt x="2730779" y="3444935"/>
                  <a:pt x="2714647" y="3446277"/>
                </a:cubicBezTo>
                <a:cubicBezTo>
                  <a:pt x="2708884" y="3446663"/>
                  <a:pt x="2702546" y="3447239"/>
                  <a:pt x="2697364" y="3445319"/>
                </a:cubicBezTo>
                <a:cubicBezTo>
                  <a:pt x="2647242" y="3426883"/>
                  <a:pt x="2596350" y="3412864"/>
                  <a:pt x="2542006" y="3422464"/>
                </a:cubicBezTo>
                <a:cubicBezTo>
                  <a:pt x="2537013" y="3423426"/>
                  <a:pt x="2531443" y="3421314"/>
                  <a:pt x="2526449" y="3419970"/>
                </a:cubicBezTo>
                <a:cubicBezTo>
                  <a:pt x="2502060" y="3413056"/>
                  <a:pt x="2478247" y="3402110"/>
                  <a:pt x="2453476" y="3399614"/>
                </a:cubicBezTo>
                <a:cubicBezTo>
                  <a:pt x="2392408" y="3393469"/>
                  <a:pt x="2330957" y="3390971"/>
                  <a:pt x="2269501" y="3386939"/>
                </a:cubicBezTo>
                <a:cubicBezTo>
                  <a:pt x="2265661" y="3386747"/>
                  <a:pt x="2261629" y="3386747"/>
                  <a:pt x="2258173" y="3385403"/>
                </a:cubicBezTo>
                <a:cubicBezTo>
                  <a:pt x="2235512" y="3377145"/>
                  <a:pt x="2215733" y="3379835"/>
                  <a:pt x="2196526" y="3395579"/>
                </a:cubicBezTo>
                <a:cubicBezTo>
                  <a:pt x="2188078" y="3402494"/>
                  <a:pt x="2176555" y="3406142"/>
                  <a:pt x="2165995" y="3409984"/>
                </a:cubicBezTo>
                <a:cubicBezTo>
                  <a:pt x="2150438" y="3415746"/>
                  <a:pt x="2134500" y="3421314"/>
                  <a:pt x="2118369" y="3424963"/>
                </a:cubicBezTo>
                <a:cubicBezTo>
                  <a:pt x="2102428" y="3428419"/>
                  <a:pt x="2085338" y="3433219"/>
                  <a:pt x="2069975" y="3430533"/>
                </a:cubicBezTo>
                <a:cubicBezTo>
                  <a:pt x="2042322" y="3425731"/>
                  <a:pt x="2016011" y="3414978"/>
                  <a:pt x="1988742" y="3407870"/>
                </a:cubicBezTo>
                <a:cubicBezTo>
                  <a:pt x="1979334" y="3405374"/>
                  <a:pt x="1968961" y="3405760"/>
                  <a:pt x="1959169" y="3405566"/>
                </a:cubicBezTo>
                <a:cubicBezTo>
                  <a:pt x="1936700" y="3404992"/>
                  <a:pt x="1913655" y="3410560"/>
                  <a:pt x="1893300" y="3394621"/>
                </a:cubicBezTo>
                <a:cubicBezTo>
                  <a:pt x="1874482" y="3379643"/>
                  <a:pt x="1855467" y="3384057"/>
                  <a:pt x="1835688" y="3395389"/>
                </a:cubicBezTo>
                <a:cubicBezTo>
                  <a:pt x="1821477" y="3403456"/>
                  <a:pt x="1805349" y="3409792"/>
                  <a:pt x="1789408" y="3412864"/>
                </a:cubicBezTo>
                <a:cubicBezTo>
                  <a:pt x="1767515" y="3417088"/>
                  <a:pt x="1745815" y="3418818"/>
                  <a:pt x="1722194" y="3416320"/>
                </a:cubicBezTo>
                <a:cubicBezTo>
                  <a:pt x="1705487" y="3414592"/>
                  <a:pt x="1691850" y="3413824"/>
                  <a:pt x="1678792" y="3403646"/>
                </a:cubicBezTo>
                <a:cubicBezTo>
                  <a:pt x="1676682" y="3402110"/>
                  <a:pt x="1672842" y="3401726"/>
                  <a:pt x="1669960" y="3401920"/>
                </a:cubicBezTo>
                <a:cubicBezTo>
                  <a:pt x="1632128" y="3405184"/>
                  <a:pt x="1594681" y="3403456"/>
                  <a:pt x="1556465" y="3401150"/>
                </a:cubicBezTo>
                <a:cubicBezTo>
                  <a:pt x="1507881" y="3398077"/>
                  <a:pt x="1456797" y="3407102"/>
                  <a:pt x="1414742" y="3439365"/>
                </a:cubicBezTo>
                <a:cubicBezTo>
                  <a:pt x="1408597" y="3444167"/>
                  <a:pt x="1399379" y="3446277"/>
                  <a:pt x="1391313" y="3447431"/>
                </a:cubicBezTo>
                <a:cubicBezTo>
                  <a:pt x="1353289" y="3452424"/>
                  <a:pt x="1315074" y="3455882"/>
                  <a:pt x="1277050" y="3461450"/>
                </a:cubicBezTo>
                <a:cubicBezTo>
                  <a:pt x="1256309" y="3464522"/>
                  <a:pt x="1234609" y="3467212"/>
                  <a:pt x="1215792" y="3475661"/>
                </a:cubicBezTo>
                <a:cubicBezTo>
                  <a:pt x="1197357" y="3483917"/>
                  <a:pt x="1182567" y="3493711"/>
                  <a:pt x="1171622" y="3476429"/>
                </a:cubicBezTo>
                <a:cubicBezTo>
                  <a:pt x="1152035" y="3485647"/>
                  <a:pt x="1134940" y="3493329"/>
                  <a:pt x="1118238" y="3501586"/>
                </a:cubicBezTo>
                <a:cubicBezTo>
                  <a:pt x="1112090" y="3504658"/>
                  <a:pt x="1106906" y="3509652"/>
                  <a:pt x="1100759" y="3512532"/>
                </a:cubicBezTo>
                <a:cubicBezTo>
                  <a:pt x="1094229" y="3515606"/>
                  <a:pt x="1086933" y="3517524"/>
                  <a:pt x="1079829" y="3519060"/>
                </a:cubicBezTo>
                <a:cubicBezTo>
                  <a:pt x="1048141" y="3525974"/>
                  <a:pt x="1016454" y="3532311"/>
                  <a:pt x="984963" y="3539801"/>
                </a:cubicBezTo>
                <a:cubicBezTo>
                  <a:pt x="978814" y="3541337"/>
                  <a:pt x="973630" y="3547483"/>
                  <a:pt x="968060" y="3551515"/>
                </a:cubicBezTo>
                <a:cubicBezTo>
                  <a:pt x="964412" y="3554204"/>
                  <a:pt x="960764" y="3558236"/>
                  <a:pt x="956730" y="3558814"/>
                </a:cubicBezTo>
                <a:cubicBezTo>
                  <a:pt x="926004" y="3563422"/>
                  <a:pt x="895471" y="3568800"/>
                  <a:pt x="864554" y="3571104"/>
                </a:cubicBezTo>
                <a:cubicBezTo>
                  <a:pt x="838629" y="3573022"/>
                  <a:pt x="813662" y="3572448"/>
                  <a:pt x="806942" y="3605862"/>
                </a:cubicBezTo>
                <a:cubicBezTo>
                  <a:pt x="805790" y="3611624"/>
                  <a:pt x="797532" y="3617770"/>
                  <a:pt x="791197" y="3620648"/>
                </a:cubicBezTo>
                <a:cubicBezTo>
                  <a:pt x="773144" y="3628906"/>
                  <a:pt x="753938" y="3634475"/>
                  <a:pt x="736079" y="3642925"/>
                </a:cubicBezTo>
                <a:cubicBezTo>
                  <a:pt x="677509" y="3671154"/>
                  <a:pt x="616250" y="3689015"/>
                  <a:pt x="550764" y="3685751"/>
                </a:cubicBezTo>
                <a:cubicBezTo>
                  <a:pt x="530409" y="3684791"/>
                  <a:pt x="510628" y="3674418"/>
                  <a:pt x="497762" y="3670578"/>
                </a:cubicBezTo>
                <a:cubicBezTo>
                  <a:pt x="460700" y="3685751"/>
                  <a:pt x="429589" y="3700345"/>
                  <a:pt x="397134" y="3711290"/>
                </a:cubicBezTo>
                <a:cubicBezTo>
                  <a:pt x="368521" y="3721084"/>
                  <a:pt x="338562" y="3727230"/>
                  <a:pt x="309178" y="3734335"/>
                </a:cubicBezTo>
                <a:cubicBezTo>
                  <a:pt x="298424" y="3737025"/>
                  <a:pt x="287479" y="3738561"/>
                  <a:pt x="276533" y="3739905"/>
                </a:cubicBezTo>
                <a:cubicBezTo>
                  <a:pt x="242352" y="3744129"/>
                  <a:pt x="206632" y="3733953"/>
                  <a:pt x="173219" y="3750083"/>
                </a:cubicBezTo>
                <a:cubicBezTo>
                  <a:pt x="155742" y="3758534"/>
                  <a:pt x="138458" y="3768710"/>
                  <a:pt x="120023" y="3773128"/>
                </a:cubicBezTo>
                <a:cubicBezTo>
                  <a:pt x="100244" y="3777928"/>
                  <a:pt x="80895" y="3785419"/>
                  <a:pt x="61139" y="3790771"/>
                </a:cubicBezTo>
                <a:lnTo>
                  <a:pt x="0" y="3795581"/>
                </a:lnTo>
                <a:lnTo>
                  <a:pt x="0" y="3082393"/>
                </a:lnTo>
                <a:close/>
              </a:path>
            </a:pathLst>
          </a:custGeom>
          <a:effectLst>
            <a:outerShdw blurRad="381000" dist="152400" dir="5400000" algn="t" rotWithShape="0">
              <a:prstClr val="black">
                <a:alpha val="10000"/>
              </a:prstClr>
            </a:outerShdw>
          </a:effectLst>
        </p:spPr>
      </p:pic>
      <p:sp>
        <p:nvSpPr>
          <p:cNvPr id="16" name="Freeform: Shape 11">
            <a:extLst>
              <a:ext uri="{FF2B5EF4-FFF2-40B4-BE49-F238E27FC236}">
                <a16:creationId xmlns:a16="http://schemas.microsoft.com/office/drawing/2014/main" id="{A027D562-8F7E-478A-942E-D959A950C5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 y="965747"/>
            <a:ext cx="12191524" cy="2821422"/>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48A28C56-2619-47F0-B448-9D145309B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 y="965747"/>
            <a:ext cx="12191524" cy="2821422"/>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3885922-86CF-430D-99E3-6F47F50C6C6C}"/>
              </a:ext>
            </a:extLst>
          </p:cNvPr>
          <p:cNvSpPr>
            <a:spLocks noGrp="1"/>
          </p:cNvSpPr>
          <p:nvPr>
            <p:ph idx="1"/>
          </p:nvPr>
        </p:nvSpPr>
        <p:spPr>
          <a:xfrm>
            <a:off x="5334000" y="4351322"/>
            <a:ext cx="4781550" cy="1744678"/>
          </a:xfrm>
        </p:spPr>
        <p:txBody>
          <a:bodyPr>
            <a:normAutofit/>
          </a:bodyPr>
          <a:lstStyle/>
          <a:p>
            <a:pPr marL="0" indent="0">
              <a:buNone/>
            </a:pPr>
            <a:r>
              <a:rPr lang="en-US" sz="2200" dirty="0"/>
              <a:t>Examine Olympic performance of USSR / Russian Federation for 10 games before and after the 1991 dissolution of the USSR.</a:t>
            </a:r>
          </a:p>
        </p:txBody>
      </p:sp>
      <p:sp>
        <p:nvSpPr>
          <p:cNvPr id="2" name="Title 1">
            <a:extLst>
              <a:ext uri="{FF2B5EF4-FFF2-40B4-BE49-F238E27FC236}">
                <a16:creationId xmlns:a16="http://schemas.microsoft.com/office/drawing/2014/main" id="{65D574BB-6068-40FD-A710-095C21C9706C}"/>
              </a:ext>
            </a:extLst>
          </p:cNvPr>
          <p:cNvSpPr>
            <a:spLocks noGrp="1"/>
          </p:cNvSpPr>
          <p:nvPr>
            <p:ph type="title"/>
          </p:nvPr>
        </p:nvSpPr>
        <p:spPr>
          <a:xfrm>
            <a:off x="762000" y="4351322"/>
            <a:ext cx="3952875" cy="2049478"/>
          </a:xfrm>
        </p:spPr>
        <p:txBody>
          <a:bodyPr>
            <a:normAutofit/>
          </a:bodyPr>
          <a:lstStyle/>
          <a:p>
            <a:br>
              <a:rPr lang="en-US" sz="3400" dirty="0"/>
            </a:br>
            <a:br>
              <a:rPr lang="en-US" sz="3400" dirty="0"/>
            </a:br>
            <a:br>
              <a:rPr lang="en-US" sz="3400" dirty="0"/>
            </a:br>
            <a:r>
              <a:rPr lang="en-US" sz="3400" dirty="0"/>
              <a:t>Scope </a:t>
            </a:r>
          </a:p>
        </p:txBody>
      </p:sp>
    </p:spTree>
    <p:extLst>
      <p:ext uri="{BB962C8B-B14F-4D97-AF65-F5344CB8AC3E}">
        <p14:creationId xmlns:p14="http://schemas.microsoft.com/office/powerpoint/2010/main" val="784859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7FAEE-57EA-4B84-91C6-138E42B7CB56}"/>
              </a:ext>
            </a:extLst>
          </p:cNvPr>
          <p:cNvSpPr>
            <a:spLocks noGrp="1"/>
          </p:cNvSpPr>
          <p:nvPr>
            <p:ph type="title"/>
          </p:nvPr>
        </p:nvSpPr>
        <p:spPr/>
        <p:txBody>
          <a:bodyPr/>
          <a:lstStyle/>
          <a:p>
            <a:r>
              <a:rPr lang="en-US" dirty="0"/>
              <a:t>Source Material</a:t>
            </a:r>
          </a:p>
        </p:txBody>
      </p:sp>
      <p:graphicFrame>
        <p:nvGraphicFramePr>
          <p:cNvPr id="5" name="Content Placeholder 2">
            <a:extLst>
              <a:ext uri="{FF2B5EF4-FFF2-40B4-BE49-F238E27FC236}">
                <a16:creationId xmlns:a16="http://schemas.microsoft.com/office/drawing/2014/main" id="{B608AB64-E761-4C28-BE76-B31041AE8D98}"/>
              </a:ext>
            </a:extLst>
          </p:cNvPr>
          <p:cNvGraphicFramePr>
            <a:graphicFrameLocks noGrp="1"/>
          </p:cNvGraphicFramePr>
          <p:nvPr>
            <p:ph idx="1"/>
            <p:extLst>
              <p:ext uri="{D42A27DB-BD31-4B8C-83A1-F6EECF244321}">
                <p14:modId xmlns:p14="http://schemas.microsoft.com/office/powerpoint/2010/main" val="896599237"/>
              </p:ext>
            </p:extLst>
          </p:nvPr>
        </p:nvGraphicFramePr>
        <p:xfrm>
          <a:off x="762000" y="3047999"/>
          <a:ext cx="10668000" cy="3048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0070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schemeClr>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5BBA59-D454-4C6E-BBF0-E678381A298D}"/>
              </a:ext>
            </a:extLst>
          </p:cNvPr>
          <p:cNvSpPr>
            <a:spLocks noGrp="1"/>
          </p:cNvSpPr>
          <p:nvPr>
            <p:ph type="title"/>
          </p:nvPr>
        </p:nvSpPr>
        <p:spPr>
          <a:xfrm>
            <a:off x="762001" y="1099672"/>
            <a:ext cx="6095999" cy="1687978"/>
          </a:xfrm>
        </p:spPr>
        <p:txBody>
          <a:bodyPr anchor="b">
            <a:normAutofit/>
          </a:bodyPr>
          <a:lstStyle/>
          <a:p>
            <a:r>
              <a:rPr lang="en-US" dirty="0"/>
              <a:t>Data Cleaning Process</a:t>
            </a:r>
          </a:p>
        </p:txBody>
      </p:sp>
      <p:pic>
        <p:nvPicPr>
          <p:cNvPr id="7" name="Picture 6">
            <a:extLst>
              <a:ext uri="{FF2B5EF4-FFF2-40B4-BE49-F238E27FC236}">
                <a16:creationId xmlns:a16="http://schemas.microsoft.com/office/drawing/2014/main" id="{E8DD0D97-D8BA-4573-9A1E-317D555CC2FA}"/>
              </a:ext>
            </a:extLst>
          </p:cNvPr>
          <p:cNvPicPr>
            <a:picLocks noChangeAspect="1"/>
          </p:cNvPicPr>
          <p:nvPr/>
        </p:nvPicPr>
        <p:blipFill rotWithShape="1">
          <a:blip r:embed="rId2"/>
          <a:srcRect l="9988" r="11948" b="3"/>
          <a:stretch/>
        </p:blipFill>
        <p:spPr>
          <a:xfrm>
            <a:off x="7755835" y="-1"/>
            <a:ext cx="4431000" cy="3333750"/>
          </a:xfrm>
          <a:custGeom>
            <a:avLst/>
            <a:gdLst/>
            <a:ahLst/>
            <a:cxnLst/>
            <a:rect l="l" t="t" r="r" b="b"/>
            <a:pathLst>
              <a:path w="4431000" h="3333750">
                <a:moveTo>
                  <a:pt x="485126" y="0"/>
                </a:moveTo>
                <a:lnTo>
                  <a:pt x="4431000" y="0"/>
                </a:lnTo>
                <a:lnTo>
                  <a:pt x="4431000" y="3333750"/>
                </a:lnTo>
                <a:lnTo>
                  <a:pt x="110704" y="3333750"/>
                </a:lnTo>
                <a:lnTo>
                  <a:pt x="109716" y="3326101"/>
                </a:lnTo>
                <a:cubicBezTo>
                  <a:pt x="100334" y="3271963"/>
                  <a:pt x="86998" y="3218512"/>
                  <a:pt x="74044" y="3165061"/>
                </a:cubicBezTo>
                <a:cubicBezTo>
                  <a:pt x="58041" y="3099154"/>
                  <a:pt x="57089" y="3034817"/>
                  <a:pt x="73282" y="2968910"/>
                </a:cubicBezTo>
                <a:cubicBezTo>
                  <a:pt x="85094" y="2921245"/>
                  <a:pt x="65661" y="2876129"/>
                  <a:pt x="52327" y="2831604"/>
                </a:cubicBezTo>
                <a:cubicBezTo>
                  <a:pt x="49661" y="2822385"/>
                  <a:pt x="39183" y="2813754"/>
                  <a:pt x="30228" y="2808850"/>
                </a:cubicBezTo>
                <a:cubicBezTo>
                  <a:pt x="-1397" y="2791196"/>
                  <a:pt x="-6349" y="2761970"/>
                  <a:pt x="6795" y="2725094"/>
                </a:cubicBezTo>
                <a:cubicBezTo>
                  <a:pt x="17084" y="2695868"/>
                  <a:pt x="30800" y="2669191"/>
                  <a:pt x="55185" y="2645455"/>
                </a:cubicBezTo>
                <a:cubicBezTo>
                  <a:pt x="83760" y="2617603"/>
                  <a:pt x="116337" y="2588768"/>
                  <a:pt x="128339" y="2545615"/>
                </a:cubicBezTo>
                <a:cubicBezTo>
                  <a:pt x="133482" y="2526980"/>
                  <a:pt x="134244" y="2510897"/>
                  <a:pt x="128909" y="2491281"/>
                </a:cubicBezTo>
                <a:cubicBezTo>
                  <a:pt x="118623" y="2453227"/>
                  <a:pt x="111383" y="2414980"/>
                  <a:pt x="143198" y="2379279"/>
                </a:cubicBezTo>
                <a:cubicBezTo>
                  <a:pt x="160725" y="2359664"/>
                  <a:pt x="171965" y="2333183"/>
                  <a:pt x="167583" y="2301603"/>
                </a:cubicBezTo>
                <a:cubicBezTo>
                  <a:pt x="162059" y="2262177"/>
                  <a:pt x="175965" y="2226281"/>
                  <a:pt x="196540" y="2192740"/>
                </a:cubicBezTo>
                <a:cubicBezTo>
                  <a:pt x="203970" y="2180774"/>
                  <a:pt x="208160" y="2166063"/>
                  <a:pt x="211780" y="2152137"/>
                </a:cubicBezTo>
                <a:cubicBezTo>
                  <a:pt x="220163" y="2119968"/>
                  <a:pt x="227593" y="2087602"/>
                  <a:pt x="234451" y="2055042"/>
                </a:cubicBezTo>
                <a:cubicBezTo>
                  <a:pt x="240165" y="2028365"/>
                  <a:pt x="244357" y="2001493"/>
                  <a:pt x="249310" y="1974618"/>
                </a:cubicBezTo>
                <a:cubicBezTo>
                  <a:pt x="254644" y="1945197"/>
                  <a:pt x="267028" y="1921855"/>
                  <a:pt x="295793" y="1909694"/>
                </a:cubicBezTo>
                <a:cubicBezTo>
                  <a:pt x="304937" y="1905771"/>
                  <a:pt x="312178" y="1896356"/>
                  <a:pt x="319798" y="1888901"/>
                </a:cubicBezTo>
                <a:cubicBezTo>
                  <a:pt x="325322" y="1883606"/>
                  <a:pt x="329514" y="1876543"/>
                  <a:pt x="335228" y="1871640"/>
                </a:cubicBezTo>
                <a:cubicBezTo>
                  <a:pt x="365329" y="1845943"/>
                  <a:pt x="395618" y="1820640"/>
                  <a:pt x="425719" y="1795142"/>
                </a:cubicBezTo>
                <a:cubicBezTo>
                  <a:pt x="428577" y="1792590"/>
                  <a:pt x="432006" y="1789845"/>
                  <a:pt x="433340" y="1786511"/>
                </a:cubicBezTo>
                <a:cubicBezTo>
                  <a:pt x="447246" y="1751988"/>
                  <a:pt x="460390" y="1717073"/>
                  <a:pt x="475061" y="1682944"/>
                </a:cubicBezTo>
                <a:cubicBezTo>
                  <a:pt x="480775" y="1669800"/>
                  <a:pt x="487823" y="1656267"/>
                  <a:pt x="497730" y="1646459"/>
                </a:cubicBezTo>
                <a:cubicBezTo>
                  <a:pt x="520210" y="1624098"/>
                  <a:pt x="544595" y="1603698"/>
                  <a:pt x="554311" y="1571529"/>
                </a:cubicBezTo>
                <a:cubicBezTo>
                  <a:pt x="557168" y="1562114"/>
                  <a:pt x="558692" y="1550935"/>
                  <a:pt x="556216" y="1541910"/>
                </a:cubicBezTo>
                <a:cubicBezTo>
                  <a:pt x="545929" y="1505229"/>
                  <a:pt x="533165" y="1469335"/>
                  <a:pt x="522307" y="1432851"/>
                </a:cubicBezTo>
                <a:cubicBezTo>
                  <a:pt x="515638" y="1409705"/>
                  <a:pt x="507636" y="1388716"/>
                  <a:pt x="484013" y="1377535"/>
                </a:cubicBezTo>
                <a:cubicBezTo>
                  <a:pt x="477347" y="1374398"/>
                  <a:pt x="470107" y="1365570"/>
                  <a:pt x="468773" y="1358313"/>
                </a:cubicBezTo>
                <a:cubicBezTo>
                  <a:pt x="460200" y="1311630"/>
                  <a:pt x="456010" y="1265534"/>
                  <a:pt x="485157" y="1222576"/>
                </a:cubicBezTo>
                <a:cubicBezTo>
                  <a:pt x="491443" y="1213555"/>
                  <a:pt x="491443" y="1196684"/>
                  <a:pt x="488777" y="1184720"/>
                </a:cubicBezTo>
                <a:cubicBezTo>
                  <a:pt x="478871" y="1138623"/>
                  <a:pt x="475441" y="1094882"/>
                  <a:pt x="507066" y="1054866"/>
                </a:cubicBezTo>
                <a:cubicBezTo>
                  <a:pt x="510876" y="1050159"/>
                  <a:pt x="507446" y="1035056"/>
                  <a:pt x="502684" y="1027995"/>
                </a:cubicBezTo>
                <a:cubicBezTo>
                  <a:pt x="456200" y="959929"/>
                  <a:pt x="455056" y="922662"/>
                  <a:pt x="499064" y="853028"/>
                </a:cubicBezTo>
                <a:cubicBezTo>
                  <a:pt x="501922" y="848516"/>
                  <a:pt x="505160" y="842633"/>
                  <a:pt x="509542" y="840866"/>
                </a:cubicBezTo>
                <a:cubicBezTo>
                  <a:pt x="537547" y="828900"/>
                  <a:pt x="538309" y="803401"/>
                  <a:pt x="540595" y="778095"/>
                </a:cubicBezTo>
                <a:cubicBezTo>
                  <a:pt x="543071" y="750244"/>
                  <a:pt x="546309" y="722389"/>
                  <a:pt x="548595" y="694341"/>
                </a:cubicBezTo>
                <a:cubicBezTo>
                  <a:pt x="548977" y="689436"/>
                  <a:pt x="547453" y="683943"/>
                  <a:pt x="545737" y="679040"/>
                </a:cubicBezTo>
                <a:cubicBezTo>
                  <a:pt x="539451" y="660210"/>
                  <a:pt x="530307" y="641968"/>
                  <a:pt x="526497" y="622548"/>
                </a:cubicBezTo>
                <a:cubicBezTo>
                  <a:pt x="518304" y="580573"/>
                  <a:pt x="501922" y="539970"/>
                  <a:pt x="508590" y="495638"/>
                </a:cubicBezTo>
                <a:cubicBezTo>
                  <a:pt x="509732" y="487990"/>
                  <a:pt x="504208" y="479162"/>
                  <a:pt x="502112" y="470924"/>
                </a:cubicBezTo>
                <a:cubicBezTo>
                  <a:pt x="498492" y="456017"/>
                  <a:pt x="493349" y="441500"/>
                  <a:pt x="492015" y="426397"/>
                </a:cubicBezTo>
                <a:cubicBezTo>
                  <a:pt x="488585" y="386383"/>
                  <a:pt x="485537" y="345976"/>
                  <a:pt x="485347" y="305764"/>
                </a:cubicBezTo>
                <a:cubicBezTo>
                  <a:pt x="485157" y="286346"/>
                  <a:pt x="492395" y="266927"/>
                  <a:pt x="495254" y="247312"/>
                </a:cubicBezTo>
                <a:cubicBezTo>
                  <a:pt x="496588" y="238486"/>
                  <a:pt x="498874" y="224165"/>
                  <a:pt x="494682" y="221224"/>
                </a:cubicBezTo>
                <a:cubicBezTo>
                  <a:pt x="462869" y="198471"/>
                  <a:pt x="468965" y="166498"/>
                  <a:pt x="469345" y="134133"/>
                </a:cubicBezTo>
                <a:cubicBezTo>
                  <a:pt x="469726" y="98433"/>
                  <a:pt x="476632" y="63322"/>
                  <a:pt x="482013" y="27991"/>
                </a:cubicBezTo>
                <a:close/>
              </a:path>
            </a:pathLst>
          </a:custGeom>
        </p:spPr>
      </p:pic>
      <p:pic>
        <p:nvPicPr>
          <p:cNvPr id="5" name="Picture 4">
            <a:extLst>
              <a:ext uri="{FF2B5EF4-FFF2-40B4-BE49-F238E27FC236}">
                <a16:creationId xmlns:a16="http://schemas.microsoft.com/office/drawing/2014/main" id="{246FD935-6D3D-449A-9D9A-7997C06D2EA5}"/>
              </a:ext>
            </a:extLst>
          </p:cNvPr>
          <p:cNvPicPr>
            <a:picLocks noChangeAspect="1"/>
          </p:cNvPicPr>
          <p:nvPr/>
        </p:nvPicPr>
        <p:blipFill rotWithShape="1">
          <a:blip r:embed="rId3"/>
          <a:srcRect l="6874" r="7853" b="3"/>
          <a:stretch/>
        </p:blipFill>
        <p:spPr>
          <a:xfrm>
            <a:off x="7619999" y="3524252"/>
            <a:ext cx="4566836" cy="3333749"/>
          </a:xfrm>
          <a:custGeom>
            <a:avLst/>
            <a:gdLst/>
            <a:ahLst/>
            <a:cxnLst/>
            <a:rect l="l" t="t" r="r" b="b"/>
            <a:pathLst>
              <a:path w="4566836" h="3333749">
                <a:moveTo>
                  <a:pt x="265966" y="0"/>
                </a:moveTo>
                <a:lnTo>
                  <a:pt x="4566836" y="0"/>
                </a:lnTo>
                <a:lnTo>
                  <a:pt x="4566836" y="3333749"/>
                </a:lnTo>
                <a:lnTo>
                  <a:pt x="137148" y="3333749"/>
                </a:lnTo>
                <a:lnTo>
                  <a:pt x="144347" y="3316486"/>
                </a:lnTo>
                <a:cubicBezTo>
                  <a:pt x="160922" y="3289026"/>
                  <a:pt x="164922" y="3262741"/>
                  <a:pt x="143585" y="3234104"/>
                </a:cubicBezTo>
                <a:cubicBezTo>
                  <a:pt x="128917" y="3214682"/>
                  <a:pt x="136157" y="3176434"/>
                  <a:pt x="153112" y="3157998"/>
                </a:cubicBezTo>
                <a:cubicBezTo>
                  <a:pt x="159208" y="3151327"/>
                  <a:pt x="165304" y="3144461"/>
                  <a:pt x="175591" y="3133281"/>
                </a:cubicBezTo>
                <a:cubicBezTo>
                  <a:pt x="128917" y="3113077"/>
                  <a:pt x="124727" y="3070513"/>
                  <a:pt x="115201" y="3029515"/>
                </a:cubicBezTo>
                <a:cubicBezTo>
                  <a:pt x="109296" y="3004411"/>
                  <a:pt x="85292" y="2998329"/>
                  <a:pt x="63193" y="2993621"/>
                </a:cubicBezTo>
                <a:cubicBezTo>
                  <a:pt x="23377" y="2985382"/>
                  <a:pt x="5851" y="2965571"/>
                  <a:pt x="9089" y="2924183"/>
                </a:cubicBezTo>
                <a:cubicBezTo>
                  <a:pt x="12709" y="2878480"/>
                  <a:pt x="18995" y="2832778"/>
                  <a:pt x="26426" y="2787466"/>
                </a:cubicBezTo>
                <a:cubicBezTo>
                  <a:pt x="31188" y="2758830"/>
                  <a:pt x="42808" y="2732938"/>
                  <a:pt x="65097" y="2712144"/>
                </a:cubicBezTo>
                <a:cubicBezTo>
                  <a:pt x="86816" y="2691942"/>
                  <a:pt x="84339" y="2687234"/>
                  <a:pt x="67003" y="2663892"/>
                </a:cubicBezTo>
                <a:cubicBezTo>
                  <a:pt x="46808" y="2636627"/>
                  <a:pt x="28140" y="2608381"/>
                  <a:pt x="10803" y="2579155"/>
                </a:cubicBezTo>
                <a:cubicBezTo>
                  <a:pt x="5279" y="2569935"/>
                  <a:pt x="5469" y="2556597"/>
                  <a:pt x="4327" y="2545024"/>
                </a:cubicBezTo>
                <a:cubicBezTo>
                  <a:pt x="2231" y="2525408"/>
                  <a:pt x="-1579" y="2505204"/>
                  <a:pt x="707" y="2485983"/>
                </a:cubicBezTo>
                <a:cubicBezTo>
                  <a:pt x="2993" y="2467545"/>
                  <a:pt x="10803" y="2449301"/>
                  <a:pt x="18613" y="2432238"/>
                </a:cubicBezTo>
                <a:cubicBezTo>
                  <a:pt x="40522" y="2384573"/>
                  <a:pt x="67765" y="2340831"/>
                  <a:pt x="107008" y="2305719"/>
                </a:cubicBezTo>
                <a:cubicBezTo>
                  <a:pt x="112152" y="2301210"/>
                  <a:pt x="114058" y="2292185"/>
                  <a:pt x="115773" y="2284730"/>
                </a:cubicBezTo>
                <a:cubicBezTo>
                  <a:pt x="118631" y="2272570"/>
                  <a:pt x="121297" y="2260016"/>
                  <a:pt x="121679" y="2247659"/>
                </a:cubicBezTo>
                <a:cubicBezTo>
                  <a:pt x="123583" y="2187637"/>
                  <a:pt x="150254" y="2140561"/>
                  <a:pt x="192927" y="2101722"/>
                </a:cubicBezTo>
                <a:cubicBezTo>
                  <a:pt x="205120" y="2090542"/>
                  <a:pt x="206454" y="2081912"/>
                  <a:pt x="192355" y="2069749"/>
                </a:cubicBezTo>
                <a:cubicBezTo>
                  <a:pt x="175973" y="2055628"/>
                  <a:pt x="182449" y="2035424"/>
                  <a:pt x="186259" y="2017180"/>
                </a:cubicBezTo>
                <a:cubicBezTo>
                  <a:pt x="190069" y="1998352"/>
                  <a:pt x="194071" y="1979324"/>
                  <a:pt x="197881" y="1960494"/>
                </a:cubicBezTo>
                <a:cubicBezTo>
                  <a:pt x="200547" y="1946568"/>
                  <a:pt x="202833" y="1932837"/>
                  <a:pt x="206072" y="1919105"/>
                </a:cubicBezTo>
                <a:cubicBezTo>
                  <a:pt x="216170" y="1876345"/>
                  <a:pt x="213122" y="1837900"/>
                  <a:pt x="182069" y="1803181"/>
                </a:cubicBezTo>
                <a:cubicBezTo>
                  <a:pt x="158256" y="1776701"/>
                  <a:pt x="151206" y="1742767"/>
                  <a:pt x="158446" y="1706674"/>
                </a:cubicBezTo>
                <a:cubicBezTo>
                  <a:pt x="159398" y="1702163"/>
                  <a:pt x="163208" y="1696475"/>
                  <a:pt x="161684" y="1693337"/>
                </a:cubicBezTo>
                <a:cubicBezTo>
                  <a:pt x="139395" y="1646064"/>
                  <a:pt x="178641" y="1608599"/>
                  <a:pt x="181117" y="1565053"/>
                </a:cubicBezTo>
                <a:cubicBezTo>
                  <a:pt x="182259" y="1545831"/>
                  <a:pt x="196357" y="1526215"/>
                  <a:pt x="207596" y="1508955"/>
                </a:cubicBezTo>
                <a:cubicBezTo>
                  <a:pt x="223028" y="1485218"/>
                  <a:pt x="237887" y="1464034"/>
                  <a:pt x="231028" y="1431867"/>
                </a:cubicBezTo>
                <a:cubicBezTo>
                  <a:pt x="223980" y="1399698"/>
                  <a:pt x="236935" y="1370275"/>
                  <a:pt x="259033" y="1346148"/>
                </a:cubicBezTo>
                <a:cubicBezTo>
                  <a:pt x="275798" y="1327711"/>
                  <a:pt x="277322" y="1307506"/>
                  <a:pt x="272560" y="1283184"/>
                </a:cubicBezTo>
                <a:cubicBezTo>
                  <a:pt x="266654" y="1252781"/>
                  <a:pt x="266272" y="1221201"/>
                  <a:pt x="262653" y="1190406"/>
                </a:cubicBezTo>
                <a:cubicBezTo>
                  <a:pt x="261891" y="1183735"/>
                  <a:pt x="259223" y="1175302"/>
                  <a:pt x="254651" y="1171377"/>
                </a:cubicBezTo>
                <a:cubicBezTo>
                  <a:pt x="197881" y="1123320"/>
                  <a:pt x="197309" y="1055649"/>
                  <a:pt x="194641" y="988957"/>
                </a:cubicBezTo>
                <a:cubicBezTo>
                  <a:pt x="192927" y="948552"/>
                  <a:pt x="192927" y="907947"/>
                  <a:pt x="193879" y="867344"/>
                </a:cubicBezTo>
                <a:cubicBezTo>
                  <a:pt x="194071" y="853613"/>
                  <a:pt x="197119" y="839098"/>
                  <a:pt x="202833" y="826936"/>
                </a:cubicBezTo>
                <a:cubicBezTo>
                  <a:pt x="214836" y="801633"/>
                  <a:pt x="230456" y="778292"/>
                  <a:pt x="242649" y="753182"/>
                </a:cubicBezTo>
                <a:cubicBezTo>
                  <a:pt x="247413" y="743770"/>
                  <a:pt x="247603" y="731608"/>
                  <a:pt x="248365" y="720622"/>
                </a:cubicBezTo>
                <a:cubicBezTo>
                  <a:pt x="249889" y="701204"/>
                  <a:pt x="245317" y="679628"/>
                  <a:pt x="252175" y="662955"/>
                </a:cubicBezTo>
                <a:cubicBezTo>
                  <a:pt x="269892" y="619604"/>
                  <a:pt x="265892" y="579001"/>
                  <a:pt x="248365" y="537809"/>
                </a:cubicBezTo>
                <a:cubicBezTo>
                  <a:pt x="223790" y="480140"/>
                  <a:pt x="225694" y="425612"/>
                  <a:pt x="264557" y="374612"/>
                </a:cubicBezTo>
                <a:cubicBezTo>
                  <a:pt x="282084" y="351663"/>
                  <a:pt x="273702" y="329301"/>
                  <a:pt x="259605" y="309883"/>
                </a:cubicBezTo>
                <a:cubicBezTo>
                  <a:pt x="243221" y="287521"/>
                  <a:pt x="239031" y="265748"/>
                  <a:pt x="251031" y="240054"/>
                </a:cubicBezTo>
                <a:cubicBezTo>
                  <a:pt x="253699" y="234363"/>
                  <a:pt x="252365" y="226322"/>
                  <a:pt x="251413" y="219652"/>
                </a:cubicBezTo>
                <a:lnTo>
                  <a:pt x="250057" y="200798"/>
                </a:lnTo>
                <a:lnTo>
                  <a:pt x="237709" y="199121"/>
                </a:lnTo>
                <a:cubicBezTo>
                  <a:pt x="208187" y="194887"/>
                  <a:pt x="178620" y="190893"/>
                  <a:pt x="148511" y="188488"/>
                </a:cubicBezTo>
                <a:lnTo>
                  <a:pt x="148495" y="188488"/>
                </a:lnTo>
                <a:lnTo>
                  <a:pt x="148510" y="188487"/>
                </a:lnTo>
                <a:cubicBezTo>
                  <a:pt x="178619" y="190892"/>
                  <a:pt x="208186" y="194886"/>
                  <a:pt x="237708" y="199120"/>
                </a:cubicBezTo>
                <a:lnTo>
                  <a:pt x="250056" y="200797"/>
                </a:lnTo>
                <a:lnTo>
                  <a:pt x="247364" y="163357"/>
                </a:lnTo>
                <a:cubicBezTo>
                  <a:pt x="248888" y="145164"/>
                  <a:pt x="255126" y="127854"/>
                  <a:pt x="271605" y="112358"/>
                </a:cubicBezTo>
                <a:cubicBezTo>
                  <a:pt x="278083" y="106276"/>
                  <a:pt x="280749" y="96076"/>
                  <a:pt x="285131" y="87837"/>
                </a:cubicBezTo>
                <a:cubicBezTo>
                  <a:pt x="303040" y="53315"/>
                  <a:pt x="301324" y="54688"/>
                  <a:pt x="279607" y="23893"/>
                </a:cubicBezTo>
                <a:close/>
              </a:path>
            </a:pathLst>
          </a:custGeom>
        </p:spPr>
      </p:pic>
      <p:sp>
        <p:nvSpPr>
          <p:cNvPr id="69" name="Freeform: Shape 68">
            <a:extLst>
              <a:ext uri="{FF2B5EF4-FFF2-40B4-BE49-F238E27FC236}">
                <a16:creationId xmlns:a16="http://schemas.microsoft.com/office/drawing/2014/main" id="{5811A85E-38EA-465A-84F9-6230CF743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38581"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70">
            <a:extLst>
              <a:ext uri="{FF2B5EF4-FFF2-40B4-BE49-F238E27FC236}">
                <a16:creationId xmlns:a16="http://schemas.microsoft.com/office/drawing/2014/main" id="{866290A3-7E80-441D-AA1E-5263326B1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38581"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9" name="Content Placeholder 2">
            <a:extLst>
              <a:ext uri="{FF2B5EF4-FFF2-40B4-BE49-F238E27FC236}">
                <a16:creationId xmlns:a16="http://schemas.microsoft.com/office/drawing/2014/main" id="{C4A03B1F-0181-4E62-BEDF-6ABFF08FCA99}"/>
              </a:ext>
            </a:extLst>
          </p:cNvPr>
          <p:cNvGraphicFramePr>
            <a:graphicFrameLocks noGrp="1"/>
          </p:cNvGraphicFramePr>
          <p:nvPr>
            <p:ph idx="1"/>
            <p:extLst>
              <p:ext uri="{D42A27DB-BD31-4B8C-83A1-F6EECF244321}">
                <p14:modId xmlns:p14="http://schemas.microsoft.com/office/powerpoint/2010/main" val="2344607685"/>
              </p:ext>
            </p:extLst>
          </p:nvPr>
        </p:nvGraphicFramePr>
        <p:xfrm>
          <a:off x="762001" y="3047999"/>
          <a:ext cx="6095999" cy="30480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39862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90000"/>
            <a:lumOff val="10000"/>
          </a:schemeClr>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0D93252-F322-4FAD-B345-4A020172FAD2}"/>
              </a:ext>
            </a:extLst>
          </p:cNvPr>
          <p:cNvGraphicFramePr/>
          <p:nvPr>
            <p:extLst>
              <p:ext uri="{D42A27DB-BD31-4B8C-83A1-F6EECF244321}">
                <p14:modId xmlns:p14="http://schemas.microsoft.com/office/powerpoint/2010/main" val="2244313375"/>
              </p:ext>
            </p:extLst>
          </p:nvPr>
        </p:nvGraphicFramePr>
        <p:xfrm>
          <a:off x="761999" y="429031"/>
          <a:ext cx="10748173" cy="6188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94011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8.5"/>
</p:tagLst>
</file>

<file path=ppt/tags/tag2.xml><?xml version="1.0" encoding="utf-8"?>
<p:tagLst xmlns:a="http://schemas.openxmlformats.org/drawingml/2006/main" xmlns:r="http://schemas.openxmlformats.org/officeDocument/2006/relationships" xmlns:p="http://schemas.openxmlformats.org/presentationml/2006/main">
  <p:tag name="TIMING" val="|4.6|2.6"/>
</p:tagLst>
</file>

<file path=ppt/tags/tag3.xml><?xml version="1.0" encoding="utf-8"?>
<p:tagLst xmlns:a="http://schemas.openxmlformats.org/drawingml/2006/main" xmlns:r="http://schemas.openxmlformats.org/officeDocument/2006/relationships" xmlns:p="http://schemas.openxmlformats.org/presentationml/2006/main">
  <p:tag name="TIMING" val="|0.9"/>
</p:tagLst>
</file>

<file path=ppt/theme/theme1.xml><?xml version="1.0" encoding="utf-8"?>
<a:theme xmlns:a="http://schemas.openxmlformats.org/drawingml/2006/main" name="TornVTI">
  <a:themeElements>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fontScheme name="Torn">
      <a:majorFont>
        <a:latin typeface="Verdana Pro Cond SemiBold"/>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docProps/app.xml><?xml version="1.0" encoding="utf-8"?>
<Properties xmlns="http://schemas.openxmlformats.org/officeDocument/2006/extended-properties" xmlns:vt="http://schemas.openxmlformats.org/officeDocument/2006/docPropsVTypes">
  <Template/>
  <TotalTime>12042</TotalTime>
  <Words>2361</Words>
  <Application>Microsoft Office PowerPoint</Application>
  <PresentationFormat>Widescreen</PresentationFormat>
  <Paragraphs>162</Paragraphs>
  <Slides>36</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Arial Narrow</vt:lpstr>
      <vt:lpstr>Arial Nova</vt:lpstr>
      <vt:lpstr>Calibri</vt:lpstr>
      <vt:lpstr>Verdana Pro</vt:lpstr>
      <vt:lpstr>Verdana Pro Cond SemiBold</vt:lpstr>
      <vt:lpstr>Wingdings</vt:lpstr>
      <vt:lpstr>TornVTI</vt:lpstr>
      <vt:lpstr>  Russian Political Turmoil </vt:lpstr>
      <vt:lpstr>Brief Overview of 20th Century Russian History</vt:lpstr>
      <vt:lpstr>PowerPoint Presentation</vt:lpstr>
      <vt:lpstr> The 1950’s brought the death of Stalin and the entry of Soviet Athletes to the world stage via participation in Olympic Games  How did the dramatic events of Soviet History in the 20th Century effect Soviet/ Russian Olympic Athletes before and after the fall of the Soviet State? </vt:lpstr>
      <vt:lpstr> Olympic Performance – USSR/ Russia</vt:lpstr>
      <vt:lpstr>   Scope </vt:lpstr>
      <vt:lpstr>Source Material</vt:lpstr>
      <vt:lpstr>Data Cleaning Process</vt:lpstr>
      <vt:lpstr>PowerPoint Presentation</vt:lpstr>
      <vt:lpstr>Ratika Chauhan</vt:lpstr>
      <vt:lpstr>Hypothesis Testing</vt:lpstr>
      <vt:lpstr>Compete Analysis – Future Analysis Soviet Union  vs. Russia /Former Soviet States</vt:lpstr>
      <vt:lpstr>Complete Analysis T-Test Soviet Union   vs.  Russia /Former Soviet States</vt:lpstr>
      <vt:lpstr>Project Scope Analysis Soviet Union vs. Russia </vt:lpstr>
      <vt:lpstr>Project Scope Analysis – T-Test Soviet Union  vs. Russia</vt:lpstr>
      <vt:lpstr>          Medals Won – 1956 - 2012 </vt:lpstr>
      <vt:lpstr>  Helena Zhang</vt:lpstr>
      <vt:lpstr>Athletes Gender Analysis </vt:lpstr>
      <vt:lpstr>Soviet Union/Russia National Nominal GDP Analysis </vt:lpstr>
      <vt:lpstr>Nominal GDP/ Medal earned correlation Analysis </vt:lpstr>
      <vt:lpstr>     Greg Behnke</vt:lpstr>
      <vt:lpstr>PowerPoint Presentation</vt:lpstr>
      <vt:lpstr>PowerPoint Presentation</vt:lpstr>
      <vt:lpstr>PowerPoint Presentation</vt:lpstr>
      <vt:lpstr>PowerPoint Presentation</vt:lpstr>
      <vt:lpstr>  Elizabeth Labno</vt:lpstr>
      <vt:lpstr>Population vs Medal Counts in Soviet (USSR), Russian Federation, and Ex-Soviet States  Deep Dive</vt:lpstr>
      <vt:lpstr>PowerPoint Presentation</vt:lpstr>
      <vt:lpstr>Question: What was the total medal count/pattern for Post-Soviet Countries after 1991? </vt:lpstr>
      <vt:lpstr>Question: What was the total medal count/pattern for Russian Federation after 1991? </vt:lpstr>
      <vt:lpstr>Question: How do medal counts for the three populations compare? </vt:lpstr>
      <vt:lpstr>      Question:  What was the total population of the USSR from 1952-1988 compared to the population of the Russian Federation and the Post Soviet Countries </vt:lpstr>
      <vt:lpstr>PowerPoint Presentation</vt:lpstr>
      <vt:lpstr>Potential areas of further investigation </vt:lpstr>
      <vt:lpstr>Sources</vt:lpstr>
      <vt:lpstr>Sources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Elizabeth Labno</dc:creator>
  <cp:lastModifiedBy>Elizabeth Labno</cp:lastModifiedBy>
  <cp:revision>80</cp:revision>
  <dcterms:created xsi:type="dcterms:W3CDTF">2021-07-31T23:10:28Z</dcterms:created>
  <dcterms:modified xsi:type="dcterms:W3CDTF">2021-08-14T06:51:35Z</dcterms:modified>
</cp:coreProperties>
</file>